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3" autoAdjust="0"/>
    <p:restoredTop sz="94660"/>
  </p:normalViewPr>
  <p:slideViewPr>
    <p:cSldViewPr>
      <p:cViewPr varScale="1">
        <p:scale>
          <a:sx n="82" d="100"/>
          <a:sy n="82" d="100"/>
        </p:scale>
        <p:origin x="-5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E499-424C-4451-B952-1A7BFD87B12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274F-C8C9-4ACA-B863-22F70BDA3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E499-424C-4451-B952-1A7BFD87B12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274F-C8C9-4ACA-B863-22F70BDA3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E499-424C-4451-B952-1A7BFD87B12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274F-C8C9-4ACA-B863-22F70BDA3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E499-424C-4451-B952-1A7BFD87B12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274F-C8C9-4ACA-B863-22F70BDA3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E499-424C-4451-B952-1A7BFD87B12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274F-C8C9-4ACA-B863-22F70BDA3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E499-424C-4451-B952-1A7BFD87B12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274F-C8C9-4ACA-B863-22F70BDA3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E499-424C-4451-B952-1A7BFD87B12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274F-C8C9-4ACA-B863-22F70BDA3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E499-424C-4451-B952-1A7BFD87B12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274F-C8C9-4ACA-B863-22F70BDA3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E499-424C-4451-B952-1A7BFD87B12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274F-C8C9-4ACA-B863-22F70BDA3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E499-424C-4451-B952-1A7BFD87B12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274F-C8C9-4ACA-B863-22F70BDA3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E499-424C-4451-B952-1A7BFD87B12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274F-C8C9-4ACA-B863-22F70BDA3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AE499-424C-4451-B952-1A7BFD87B12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D274F-C8C9-4ACA-B863-22F70BDA39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2533233"/>
            <a:ext cx="6553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Brain electrical grids and computing grids:</a:t>
            </a:r>
          </a:p>
          <a:p>
            <a:pPr algn="ctr"/>
            <a:r>
              <a:rPr lang="en-US" sz="4400" b="1" dirty="0" smtClean="0"/>
              <a:t>A perfect match</a:t>
            </a:r>
          </a:p>
          <a:p>
            <a:pPr algn="ctr"/>
            <a:endParaRPr lang="en-US" sz="4400" b="1" dirty="0">
              <a:solidFill>
                <a:srgbClr val="7030A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</a:rPr>
              <a:t>Mike X Cohen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757" t="10417" r="49634" b="25000"/>
          <a:stretch>
            <a:fillRect/>
          </a:stretch>
        </p:blipFill>
        <p:spPr bwMode="auto">
          <a:xfrm>
            <a:off x="-1" y="0"/>
            <a:ext cx="306029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lum bright="45000" contrast="61000"/>
          </a:blip>
          <a:srcRect l="2499" t="24808" r="86874" b="58656"/>
          <a:stretch>
            <a:fillRect/>
          </a:stretch>
        </p:blipFill>
        <p:spPr bwMode="auto">
          <a:xfrm>
            <a:off x="7827820" y="6925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ublic.kitware.com/ImageVote2008/media/pollimages/andrasjakab_alltracts_vi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5181600" cy="5181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875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It gets worse:</a:t>
            </a:r>
          </a:p>
          <a:p>
            <a:pPr algn="ctr"/>
            <a:r>
              <a:rPr lang="en-US" sz="4000" b="1" dirty="0" smtClean="0"/>
              <a:t>Anatomical connectivity is also important. 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52400" y="914400"/>
            <a:ext cx="8763000" cy="563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Helvetica" pitchFamily="34" charset="0"/>
              <a:cs typeface="MS PGothic" pitchFamily="34" charset="-128"/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1270000" y="3589338"/>
            <a:ext cx="2949575" cy="2819400"/>
            <a:chOff x="4746527" y="3589288"/>
            <a:chExt cx="2949673" cy="2820084"/>
          </a:xfrm>
        </p:grpSpPr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4800600" y="3880992"/>
              <a:ext cx="2895600" cy="25198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26"/>
            <p:cNvSpPr txBox="1">
              <a:spLocks noChangeArrowheads="1"/>
            </p:cNvSpPr>
            <p:nvPr/>
          </p:nvSpPr>
          <p:spPr bwMode="auto">
            <a:xfrm>
              <a:off x="5877270" y="6116984"/>
              <a:ext cx="67593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>
                  <a:solidFill>
                    <a:schemeClr val="bg1"/>
                  </a:solidFill>
                </a:rPr>
                <a:t>Voxels</a:t>
              </a:r>
            </a:p>
          </p:txBody>
        </p:sp>
        <p:sp>
          <p:nvSpPr>
            <p:cNvPr id="8" name="TextBox 27"/>
            <p:cNvSpPr txBox="1">
              <a:spLocks noChangeArrowheads="1"/>
            </p:cNvSpPr>
            <p:nvPr/>
          </p:nvSpPr>
          <p:spPr bwMode="auto">
            <a:xfrm rot="-5400000">
              <a:off x="4554756" y="4951174"/>
              <a:ext cx="67593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 dirty="0">
                  <a:solidFill>
                    <a:schemeClr val="bg1"/>
                  </a:solidFill>
                </a:rPr>
                <a:t>Voxels</a:t>
              </a:r>
            </a:p>
          </p:txBody>
        </p:sp>
        <p:sp>
          <p:nvSpPr>
            <p:cNvPr id="9" name="TextBox 30"/>
            <p:cNvSpPr txBox="1">
              <a:spLocks noChangeArrowheads="1"/>
            </p:cNvSpPr>
            <p:nvPr/>
          </p:nvSpPr>
          <p:spPr bwMode="auto">
            <a:xfrm>
              <a:off x="5295528" y="3589288"/>
              <a:ext cx="1954381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00">
                  <a:solidFill>
                    <a:schemeClr val="bg1"/>
                  </a:solidFill>
                </a:rPr>
                <a:t>EEG connectivity matrix</a:t>
              </a:r>
            </a:p>
          </p:txBody>
        </p:sp>
        <p:pic>
          <p:nvPicPr>
            <p:cNvPr id="10" name="Picture 49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1312" y="3949304"/>
              <a:ext cx="2667000" cy="2245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4800600" y="3589338"/>
            <a:ext cx="2949575" cy="2819400"/>
            <a:chOff x="1295400" y="3817888"/>
            <a:chExt cx="2949673" cy="2820084"/>
          </a:xfrm>
        </p:grpSpPr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1295400" y="4109592"/>
              <a:ext cx="2949673" cy="2528380"/>
              <a:chOff x="2841527" y="4109592"/>
              <a:chExt cx="2949673" cy="2528380"/>
            </a:xfrm>
          </p:grpSpPr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2895600" y="4109592"/>
                <a:ext cx="2895600" cy="251980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5" name="Picture 10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55987" y="4139387"/>
                <a:ext cx="2711450" cy="2307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Box 21"/>
              <p:cNvSpPr txBox="1">
                <a:spLocks noChangeArrowheads="1"/>
              </p:cNvSpPr>
              <p:nvPr/>
            </p:nvSpPr>
            <p:spPr bwMode="auto">
              <a:xfrm>
                <a:off x="3972270" y="6345584"/>
                <a:ext cx="675930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300">
                    <a:solidFill>
                      <a:schemeClr val="bg1"/>
                    </a:solidFill>
                  </a:rPr>
                  <a:t>Voxels</a:t>
                </a:r>
              </a:p>
            </p:txBody>
          </p:sp>
          <p:sp>
            <p:nvSpPr>
              <p:cNvPr id="17" name="TextBox 22"/>
              <p:cNvSpPr txBox="1">
                <a:spLocks noChangeArrowheads="1"/>
              </p:cNvSpPr>
              <p:nvPr/>
            </p:nvSpPr>
            <p:spPr bwMode="auto">
              <a:xfrm rot="-5400000">
                <a:off x="2649756" y="5179774"/>
                <a:ext cx="675930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300">
                    <a:solidFill>
                      <a:schemeClr val="bg1"/>
                    </a:solidFill>
                  </a:rPr>
                  <a:t>Voxels</a:t>
                </a:r>
              </a:p>
            </p:txBody>
          </p:sp>
        </p:grp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1828800" y="3817888"/>
              <a:ext cx="1877437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00">
                  <a:solidFill>
                    <a:schemeClr val="bg1"/>
                  </a:solidFill>
                </a:rPr>
                <a:t>DTI connectivity matrix</a:t>
              </a:r>
            </a:p>
          </p:txBody>
        </p:sp>
      </p:grpSp>
      <p:grpSp>
        <p:nvGrpSpPr>
          <p:cNvPr id="18" name="Group 35"/>
          <p:cNvGrpSpPr>
            <a:grpSpLocks/>
          </p:cNvGrpSpPr>
          <p:nvPr/>
        </p:nvGrpSpPr>
        <p:grpSpPr bwMode="auto">
          <a:xfrm>
            <a:off x="328613" y="1003300"/>
            <a:ext cx="1905000" cy="2198688"/>
            <a:chOff x="328464" y="1231612"/>
            <a:chExt cx="1905000" cy="2198728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328464" y="1525340"/>
              <a:ext cx="1905000" cy="1905000"/>
              <a:chOff x="328464" y="1395264"/>
              <a:chExt cx="1905000" cy="1905000"/>
            </a:xfrm>
          </p:grpSpPr>
          <p:sp>
            <p:nvSpPr>
              <p:cNvPr id="21" name="Rectangle 11"/>
              <p:cNvSpPr>
                <a:spLocks noChangeArrowheads="1"/>
              </p:cNvSpPr>
              <p:nvPr/>
            </p:nvSpPr>
            <p:spPr bwMode="auto">
              <a:xfrm>
                <a:off x="328464" y="1395264"/>
                <a:ext cx="1905000" cy="1905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2" name="Picture 6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6564" y="1435933"/>
                <a:ext cx="1828800" cy="1823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TextBox 32"/>
            <p:cNvSpPr txBox="1">
              <a:spLocks noChangeArrowheads="1"/>
            </p:cNvSpPr>
            <p:nvPr/>
          </p:nvSpPr>
          <p:spPr bwMode="auto">
            <a:xfrm>
              <a:off x="360414" y="1231612"/>
              <a:ext cx="184316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00">
                  <a:solidFill>
                    <a:schemeClr val="bg1"/>
                  </a:solidFill>
                </a:rPr>
                <a:t>EEG single-trial power</a:t>
              </a:r>
            </a:p>
          </p:txBody>
        </p:sp>
      </p:grpSp>
      <p:grpSp>
        <p:nvGrpSpPr>
          <p:cNvPr id="23" name="Group 36"/>
          <p:cNvGrpSpPr>
            <a:grpSpLocks/>
          </p:cNvGrpSpPr>
          <p:nvPr/>
        </p:nvGrpSpPr>
        <p:grpSpPr bwMode="auto">
          <a:xfrm>
            <a:off x="3211513" y="927100"/>
            <a:ext cx="2057400" cy="2351088"/>
            <a:chOff x="3212232" y="1155412"/>
            <a:chExt cx="2057400" cy="2351128"/>
          </a:xfrm>
        </p:grpSpPr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3212232" y="1449140"/>
              <a:ext cx="2057400" cy="2057400"/>
              <a:chOff x="3145184" y="1379952"/>
              <a:chExt cx="2057400" cy="2057400"/>
            </a:xfrm>
          </p:grpSpPr>
          <p:sp>
            <p:nvSpPr>
              <p:cNvPr id="26" name="Rectangle 13"/>
              <p:cNvSpPr>
                <a:spLocks noChangeArrowheads="1"/>
              </p:cNvSpPr>
              <p:nvPr/>
            </p:nvSpPr>
            <p:spPr bwMode="auto">
              <a:xfrm>
                <a:off x="3145184" y="1379952"/>
                <a:ext cx="2057400" cy="20574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7" name="Picture 1"/>
              <p:cNvPicPr>
                <a:picLocks noChangeAspect="1"/>
              </p:cNvPicPr>
              <p:nvPr/>
            </p:nvPicPr>
            <p:blipFill>
              <a:blip r:embed="rId5" cstate="print"/>
              <a:srcRect t="3674" b="4478"/>
              <a:stretch>
                <a:fillRect/>
              </a:stretch>
            </p:blipFill>
            <p:spPr bwMode="auto">
              <a:xfrm>
                <a:off x="3192809" y="1447800"/>
                <a:ext cx="1962150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TextBox 33"/>
            <p:cNvSpPr txBox="1">
              <a:spLocks noChangeArrowheads="1"/>
            </p:cNvSpPr>
            <p:nvPr/>
          </p:nvSpPr>
          <p:spPr bwMode="auto">
            <a:xfrm>
              <a:off x="3460903" y="1155412"/>
              <a:ext cx="1626955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00">
                  <a:solidFill>
                    <a:schemeClr val="bg1"/>
                  </a:solidFill>
                </a:rPr>
                <a:t>MNE conflict effect</a:t>
              </a:r>
            </a:p>
          </p:txBody>
        </p:sp>
      </p:grpSp>
      <p:grpSp>
        <p:nvGrpSpPr>
          <p:cNvPr id="28" name="Group 37"/>
          <p:cNvGrpSpPr>
            <a:grpSpLocks/>
          </p:cNvGrpSpPr>
          <p:nvPr/>
        </p:nvGrpSpPr>
        <p:grpSpPr bwMode="auto">
          <a:xfrm>
            <a:off x="6248400" y="914400"/>
            <a:ext cx="2514600" cy="2401888"/>
            <a:chOff x="6248400" y="1143000"/>
            <a:chExt cx="2514600" cy="2401640"/>
          </a:xfrm>
        </p:grpSpPr>
        <p:grpSp>
          <p:nvGrpSpPr>
            <p:cNvPr id="29" name="Group 23"/>
            <p:cNvGrpSpPr>
              <a:grpSpLocks/>
            </p:cNvGrpSpPr>
            <p:nvPr/>
          </p:nvGrpSpPr>
          <p:grpSpPr bwMode="auto">
            <a:xfrm>
              <a:off x="6248400" y="1411040"/>
              <a:ext cx="2514600" cy="2133600"/>
              <a:chOff x="5943600" y="1295400"/>
              <a:chExt cx="2514600" cy="2133600"/>
            </a:xfrm>
          </p:grpSpPr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5943600" y="1295400"/>
                <a:ext cx="2514600" cy="21336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" name="Picture 1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00428" y="1371600"/>
                <a:ext cx="2400945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TextBox 34"/>
            <p:cNvSpPr txBox="1">
              <a:spLocks noChangeArrowheads="1"/>
            </p:cNvSpPr>
            <p:nvPr/>
          </p:nvSpPr>
          <p:spPr bwMode="auto">
            <a:xfrm>
              <a:off x="6629400" y="1143000"/>
              <a:ext cx="1736373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00">
                  <a:solidFill>
                    <a:schemeClr val="bg1"/>
                  </a:solidFill>
                </a:rPr>
                <a:t>Seeded tractography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0" y="6875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Linking anatomical and functional connectivity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128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The problem:</a:t>
            </a:r>
          </a:p>
          <a:p>
            <a:pPr algn="ctr"/>
            <a:endParaRPr lang="en-US" sz="4000" b="1" dirty="0" smtClean="0"/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Brain data analyses involve many repeated transformations of very large data matrices. 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Standard computers cannot handle these analyses without annoying interventions. 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1289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The solution:</a:t>
            </a:r>
          </a:p>
          <a:p>
            <a:pPr algn="ctr"/>
            <a:endParaRPr lang="en-US" sz="4000" b="1" dirty="0" smtClean="0"/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A scalable, dynamic, and remotely accessible grid of processors.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757" t="10417" r="49634" b="25000"/>
          <a:stretch>
            <a:fillRect/>
          </a:stretch>
        </p:blipFill>
        <p:spPr bwMode="auto">
          <a:xfrm>
            <a:off x="1307691" y="609600"/>
            <a:ext cx="6388510" cy="47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0" y="622929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/>
              <a:t>*Note: open to collaborations starting in 2013!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1537" t="20833" r="19766" b="36458"/>
          <a:stretch>
            <a:fillRect/>
          </a:stretch>
        </p:blipFill>
        <p:spPr bwMode="auto">
          <a:xfrm>
            <a:off x="2057400" y="1775927"/>
            <a:ext cx="4953000" cy="414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87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The brain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981200"/>
            <a:ext cx="6553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GREEN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87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The behavior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7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Brain electrical activity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9370" t="14583" r="6296" b="18750"/>
          <a:stretch>
            <a:fillRect/>
          </a:stretch>
        </p:blipFill>
        <p:spPr bwMode="auto">
          <a:xfrm>
            <a:off x="180115" y="1676400"/>
            <a:ext cx="8763000" cy="38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th EGI left.jpg"/>
          <p:cNvPicPr>
            <a:picLocks noChangeAspect="1"/>
          </p:cNvPicPr>
          <p:nvPr/>
        </p:nvPicPr>
        <p:blipFill>
          <a:blip r:embed="rId2" cstate="print"/>
          <a:srcRect l="12851" t="19276" r="5222" b="7230"/>
          <a:stretch>
            <a:fillRect/>
          </a:stretch>
        </p:blipFill>
        <p:spPr bwMode="auto">
          <a:xfrm>
            <a:off x="914400" y="1023471"/>
            <a:ext cx="4495800" cy="5377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875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Cutting-edge EEG recording technology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4625" y="2249549"/>
            <a:ext cx="3498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256 electrodes</a:t>
            </a:r>
          </a:p>
          <a:p>
            <a:pPr algn="ctr"/>
            <a:r>
              <a:rPr lang="en-US" sz="3600" b="1" dirty="0" smtClean="0"/>
              <a:t>1 kHz sampling</a:t>
            </a:r>
          </a:p>
          <a:p>
            <a:pPr algn="ctr"/>
            <a:r>
              <a:rPr lang="en-US" sz="3600" b="1" dirty="0" smtClean="0"/>
              <a:t>~5 GB/hour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76200" y="946150"/>
            <a:ext cx="65532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76200" y="3197225"/>
            <a:ext cx="4191000" cy="34417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/>
          <a:srcRect l="9119" t="19720" r="14758" b="2191"/>
          <a:stretch>
            <a:fillRect/>
          </a:stretch>
        </p:blipFill>
        <p:spPr bwMode="auto">
          <a:xfrm>
            <a:off x="4419600" y="2971800"/>
            <a:ext cx="45720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 l="9119" t="19720" r="14758" b="8597"/>
          <a:stretch>
            <a:fillRect/>
          </a:stretch>
        </p:blipFill>
        <p:spPr bwMode="auto">
          <a:xfrm>
            <a:off x="4419600" y="4992688"/>
            <a:ext cx="45720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4" cstate="print"/>
          <a:srcRect l="12675" t="23904" r="21127" b="10757"/>
          <a:stretch>
            <a:fillRect/>
          </a:stretch>
        </p:blipFill>
        <p:spPr bwMode="auto">
          <a:xfrm>
            <a:off x="1981200" y="1095375"/>
            <a:ext cx="4572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5" cstate="print"/>
          <a:srcRect l="12675" t="23904" r="14084" b="7570"/>
          <a:stretch>
            <a:fillRect/>
          </a:stretch>
        </p:blipFill>
        <p:spPr bwMode="auto">
          <a:xfrm>
            <a:off x="685800" y="4262438"/>
            <a:ext cx="35528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0"/>
          <p:cNvPicPr>
            <a:picLocks noChangeAspect="1" noChangeArrowheads="1"/>
          </p:cNvPicPr>
          <p:nvPr/>
        </p:nvPicPr>
        <p:blipFill>
          <a:blip r:embed="rId6" cstate="print"/>
          <a:srcRect l="12675" t="30280" r="14084" b="18726"/>
          <a:stretch>
            <a:fillRect/>
          </a:stretch>
        </p:blipFill>
        <p:spPr bwMode="auto">
          <a:xfrm>
            <a:off x="685800" y="3473450"/>
            <a:ext cx="3552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7" cstate="print"/>
          <a:srcRect l="11267" t="27092" r="15494" b="15538"/>
          <a:stretch>
            <a:fillRect/>
          </a:stretch>
        </p:blipFill>
        <p:spPr bwMode="auto">
          <a:xfrm>
            <a:off x="685800" y="5718175"/>
            <a:ext cx="3552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4"/>
          <p:cNvSpPr txBox="1">
            <a:spLocks noChangeArrowheads="1"/>
          </p:cNvSpPr>
          <p:nvPr/>
        </p:nvSpPr>
        <p:spPr bwMode="auto">
          <a:xfrm rot="16200000">
            <a:off x="-129381" y="4579144"/>
            <a:ext cx="1144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Cambria" pitchFamily="18" charset="0"/>
              </a:rPr>
              <a:t>Magnitude (</a:t>
            </a:r>
            <a:r>
              <a:rPr lang="en-US" sz="1600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lang="en-US" sz="1600">
                <a:solidFill>
                  <a:schemeClr val="bg1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 rot="16200000">
            <a:off x="-146843" y="5857081"/>
            <a:ext cx="11795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Cambria" pitchFamily="18" charset="0"/>
              </a:rPr>
              <a:t>Phase angle (</a:t>
            </a:r>
            <a:r>
              <a:rPr lang="en-US" sz="1600">
                <a:solidFill>
                  <a:srgbClr val="FFFF00"/>
                </a:solidFill>
                <a:latin typeface="Symbol" pitchFamily="18" charset="2"/>
              </a:rPr>
              <a:t>q</a:t>
            </a:r>
            <a:r>
              <a:rPr lang="en-US" sz="1600">
                <a:solidFill>
                  <a:schemeClr val="bg1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 rot="16200000">
            <a:off x="-213519" y="3637757"/>
            <a:ext cx="1068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Cambria" pitchFamily="18" charset="0"/>
              </a:rPr>
              <a:t>real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638300" y="1433513"/>
            <a:ext cx="34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6" name="Line 39"/>
          <p:cNvSpPr>
            <a:spLocks noChangeShapeType="1"/>
          </p:cNvSpPr>
          <p:nvPr/>
        </p:nvSpPr>
        <p:spPr bwMode="auto">
          <a:xfrm>
            <a:off x="7658100" y="1250950"/>
            <a:ext cx="0" cy="1524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40"/>
          <p:cNvSpPr>
            <a:spLocks noChangeShapeType="1"/>
          </p:cNvSpPr>
          <p:nvPr/>
        </p:nvSpPr>
        <p:spPr bwMode="auto">
          <a:xfrm>
            <a:off x="6781800" y="2012950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8077200" y="193675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solidFill>
                  <a:schemeClr val="bg1"/>
                </a:solidFill>
                <a:latin typeface="Cambria" pitchFamily="18" charset="0"/>
              </a:rPr>
              <a:t>real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7162800" y="86995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solidFill>
                  <a:schemeClr val="bg1"/>
                </a:solidFill>
                <a:latin typeface="Cambria" pitchFamily="18" charset="0"/>
              </a:rPr>
              <a:t>imag</a:t>
            </a: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8132763" y="102235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21" name="Line 44"/>
          <p:cNvSpPr>
            <a:spLocks noChangeShapeType="1"/>
          </p:cNvSpPr>
          <p:nvPr/>
        </p:nvSpPr>
        <p:spPr bwMode="auto">
          <a:xfrm>
            <a:off x="8253413" y="1403350"/>
            <a:ext cx="0" cy="609600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7651750" y="1403350"/>
            <a:ext cx="609600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46"/>
          <p:cNvSpPr>
            <a:spLocks noChangeShapeType="1"/>
          </p:cNvSpPr>
          <p:nvPr/>
        </p:nvSpPr>
        <p:spPr bwMode="auto">
          <a:xfrm flipH="1">
            <a:off x="7664450" y="1403350"/>
            <a:ext cx="565150" cy="609600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47"/>
          <p:cNvSpPr>
            <a:spLocks/>
          </p:cNvSpPr>
          <p:nvPr/>
        </p:nvSpPr>
        <p:spPr bwMode="auto">
          <a:xfrm>
            <a:off x="7823200" y="1841500"/>
            <a:ext cx="104775" cy="171450"/>
          </a:xfrm>
          <a:custGeom>
            <a:avLst/>
            <a:gdLst>
              <a:gd name="T0" fmla="*/ 0 w 66"/>
              <a:gd name="T1" fmla="*/ 0 h 108"/>
              <a:gd name="T2" fmla="*/ 2147483647 w 66"/>
              <a:gd name="T3" fmla="*/ 2147483647 h 108"/>
              <a:gd name="T4" fmla="*/ 2147483647 w 66"/>
              <a:gd name="T5" fmla="*/ 2147483647 h 108"/>
              <a:gd name="T6" fmla="*/ 2147483647 w 66"/>
              <a:gd name="T7" fmla="*/ 2147483647 h 108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108"/>
              <a:gd name="T14" fmla="*/ 66 w 66"/>
              <a:gd name="T15" fmla="*/ 108 h 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108">
                <a:moveTo>
                  <a:pt x="0" y="0"/>
                </a:moveTo>
                <a:cubicBezTo>
                  <a:pt x="18" y="2"/>
                  <a:pt x="39" y="6"/>
                  <a:pt x="54" y="16"/>
                </a:cubicBezTo>
                <a:cubicBezTo>
                  <a:pt x="58" y="23"/>
                  <a:pt x="62" y="29"/>
                  <a:pt x="66" y="36"/>
                </a:cubicBezTo>
                <a:cubicBezTo>
                  <a:pt x="64" y="76"/>
                  <a:pt x="65" y="81"/>
                  <a:pt x="52" y="108"/>
                </a:cubicBezTo>
              </a:path>
            </a:pathLst>
          </a:cu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48"/>
          <p:cNvSpPr txBox="1">
            <a:spLocks noChangeArrowheads="1"/>
          </p:cNvSpPr>
          <p:nvPr/>
        </p:nvSpPr>
        <p:spPr bwMode="auto">
          <a:xfrm>
            <a:off x="8229600" y="108426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7848600" y="1738313"/>
            <a:ext cx="263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 rot="18842079">
            <a:off x="7766050" y="1470025"/>
            <a:ext cx="280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  <a:latin typeface="Symbol" pitchFamily="18" charset="2"/>
              </a:rPr>
              <a:t>a</a:t>
            </a:r>
          </a:p>
        </p:txBody>
      </p:sp>
      <p:pic>
        <p:nvPicPr>
          <p:cNvPr id="28" name="Picture 54"/>
          <p:cNvPicPr>
            <a:picLocks noChangeAspect="1" noChangeArrowheads="1"/>
          </p:cNvPicPr>
          <p:nvPr/>
        </p:nvPicPr>
        <p:blipFill>
          <a:blip r:embed="rId8" cstate="print"/>
          <a:srcRect l="11972" t="19124" r="17606" b="9163"/>
          <a:stretch>
            <a:fillRect/>
          </a:stretch>
        </p:blipFill>
        <p:spPr bwMode="auto">
          <a:xfrm>
            <a:off x="152400" y="109855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0" y="6875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Data dimension explosion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http://media.bestofmicro.com/beamforming-wifi,I-X-219705-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38224"/>
            <a:ext cx="4210050" cy="2847976"/>
          </a:xfrm>
          <a:prstGeom prst="rect">
            <a:avLst/>
          </a:prstGeom>
          <a:noFill/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281613" y="1371600"/>
            <a:ext cx="3633787" cy="3529012"/>
            <a:chOff x="5029200" y="1828800"/>
            <a:chExt cx="3633936" cy="352886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1828800"/>
              <a:ext cx="3581400" cy="349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622617" y="5034499"/>
              <a:ext cx="104051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/>
                <a:t>21437174</a:t>
              </a:r>
            </a:p>
          </p:txBody>
        </p:sp>
      </p:grpSp>
      <p:pic>
        <p:nvPicPr>
          <p:cNvPr id="8" name="Picture 10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038600"/>
            <a:ext cx="3429000" cy="274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875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/>
              <a:t>Beamforming</a:t>
            </a:r>
            <a:r>
              <a:rPr lang="en-US" sz="4000" b="1" dirty="0" smtClean="0"/>
              <a:t> for source localization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600200"/>
            <a:ext cx="670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Data dimensions:</a:t>
            </a:r>
          </a:p>
          <a:p>
            <a:endParaRPr lang="en-US" sz="3600" b="1" dirty="0"/>
          </a:p>
          <a:p>
            <a:pPr marL="742950" indent="-742950">
              <a:buFont typeface="+mj-lt"/>
              <a:buAutoNum type="arabicParenR"/>
            </a:pPr>
            <a:r>
              <a:rPr lang="en-US" sz="3600" b="1" dirty="0" smtClean="0"/>
              <a:t>Space (spherical or 3D)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b="1" dirty="0" smtClean="0"/>
              <a:t>Time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b="1" dirty="0" smtClean="0"/>
              <a:t>Frequency (power vs. phase)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b="1" dirty="0" smtClean="0"/>
              <a:t>Experiment condition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b="1" dirty="0" smtClean="0"/>
              <a:t>Connectivity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b="1" dirty="0" smtClean="0"/>
              <a:t>Subjects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6875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Why we need computational power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689" y="1842668"/>
            <a:ext cx="5386112" cy="4390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875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Example of typical results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172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mikexcohen</dc:creator>
  <cp:lastModifiedBy>mikexcohen</cp:lastModifiedBy>
  <cp:revision>11</cp:revision>
  <dcterms:created xsi:type="dcterms:W3CDTF">2012-09-25T18:47:15Z</dcterms:created>
  <dcterms:modified xsi:type="dcterms:W3CDTF">2012-09-25T19:56:25Z</dcterms:modified>
</cp:coreProperties>
</file>