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3" r:id="rId5"/>
    <p:sldId id="265" r:id="rId6"/>
    <p:sldId id="269" r:id="rId7"/>
    <p:sldId id="264" r:id="rId8"/>
    <p:sldId id="271" r:id="rId9"/>
    <p:sldId id="268" r:id="rId10"/>
    <p:sldId id="274" r:id="rId11"/>
    <p:sldId id="273" r:id="rId12"/>
    <p:sldId id="272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2121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1" autoAdjust="0"/>
    <p:restoredTop sz="92369" autoAdjust="0"/>
  </p:normalViewPr>
  <p:slideViewPr>
    <p:cSldViewPr snapToGrid="0">
      <p:cViewPr>
        <p:scale>
          <a:sx n="108" d="100"/>
          <a:sy n="108" d="100"/>
        </p:scale>
        <p:origin x="-72" y="1746"/>
      </p:cViewPr>
      <p:guideLst>
        <p:guide orient="horz" pos="2160"/>
        <p:guide orient="horz" pos="1152"/>
        <p:guide orient="horz" pos="864"/>
        <p:guide pos="76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64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28" charset="-128"/>
              </a:defRPr>
            </a:lvl1pPr>
          </a:lstStyle>
          <a:p>
            <a:pPr>
              <a:defRPr/>
            </a:pPr>
            <a:fld id="{F1A454EC-2928-4E45-8410-9FA4D6E9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E72186-88A8-42AD-8E4F-9930329093D7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F0452-D49C-4485-97F8-54CF1DD17D33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C6FC3-F85D-4A61-BEBC-B0E25CBD6FE5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94D6DE-C9C6-4E3D-BA83-613E482FE0F4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903034-8C5C-4989-9234-5F2773BC17FC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7ABEAE-F3C1-44F3-B3B4-F64446C0AE60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13B8B-7BF1-4BC4-9F5E-20EE434E85A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11BC4-0CE9-402D-96C4-266E208BCC27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1C70F-8C97-48F5-AEB3-AF4D88333D1E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4F49D0-3E1B-48C5-99B4-0F247599ADA4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544E2E-175E-4D4F-82ED-D984C59AB99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444E7-D5FA-463B-B60E-A2181C7D5857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A66-CFE4-4F12-ABDD-F071D5132DB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E3E4-34B6-4129-951C-01F04321BDE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1524000"/>
            <a:ext cx="1651000" cy="456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0"/>
            <a:ext cx="4800600" cy="456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94F0-C978-4B82-BC86-27EED52F62B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7184-A651-4CFD-BCF6-2EA9FD3EABC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BAB1-99E1-46E1-8A5A-94F906F7AB7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3222625" cy="364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2438400"/>
            <a:ext cx="3224213" cy="364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0CEC-D907-4EC9-930D-A323569F31C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B729-0712-4ABF-B67A-75D5F6C3218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CED5-BB43-4850-A4D6-D47B5A13DB5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D44E-1C61-4CCB-9C98-C3D7DB782F8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DF2A-1841-459A-905C-DD9864F99A4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7086-9A91-45FE-AB08-7BFB6772D0D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0"/>
            <a:ext cx="660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659923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0325" y="6513513"/>
            <a:ext cx="2817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ＭＳ Ｐゴシック" pitchFamily="-1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a typeface="ＭＳ Ｐゴシック" pitchFamily="-128" charset="-128"/>
              </a:defRPr>
            </a:lvl1pPr>
          </a:lstStyle>
          <a:p>
            <a:pPr>
              <a:defRPr/>
            </a:pPr>
            <a:fld id="{92395E3D-B936-4138-BB6B-79BB1FB7689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676400"/>
            <a:ext cx="6042025" cy="1447800"/>
          </a:xfrm>
        </p:spPr>
        <p:txBody>
          <a:bodyPr/>
          <a:lstStyle/>
          <a:p>
            <a:pPr eaLnBrk="1" hangingPunct="1"/>
            <a:r>
              <a:rPr lang="nl-NL" sz="7300" b="1" smtClean="0"/>
              <a:t>Het e-BioGrid programma</a:t>
            </a:r>
            <a:endParaRPr lang="en-US" sz="73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6248400" cy="1066800"/>
          </a:xfrm>
        </p:spPr>
        <p:txBody>
          <a:bodyPr/>
          <a:lstStyle/>
          <a:p>
            <a:pPr algn="l" eaLnBrk="1" hangingPunct="1"/>
            <a:r>
              <a:rPr lang="nl-NL" sz="3800" b="1" smtClean="0"/>
              <a:t>Timo Breit</a:t>
            </a:r>
            <a:endParaRPr lang="en-US" sz="38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Resultaten-4</a:t>
            </a:r>
            <a:endParaRPr lang="en-US" smtClean="0"/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17725"/>
            <a:ext cx="7302500" cy="3648075"/>
          </a:xfrm>
        </p:spPr>
        <p:txBody>
          <a:bodyPr/>
          <a:lstStyle/>
          <a:p>
            <a:pPr marL="285750" indent="-285750" eaLnBrk="1" hangingPunct="1">
              <a:buSzPct val="100000"/>
              <a:buFont typeface="Arial" charset="0"/>
              <a:buChar char="•"/>
            </a:pPr>
            <a:r>
              <a:rPr lang="nl-NL" smtClean="0"/>
              <a:t>Infrastructuur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In 2012 CPU +20% (~2,8M), Jobs +50% (~125K)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Momenteel veel Life Sciences gebruikers (</a:t>
            </a:r>
            <a:r>
              <a:rPr lang="nl-NL" sz="1400" smtClean="0">
                <a:solidFill>
                  <a:srgbClr val="FF0000"/>
                </a:solidFill>
              </a:rPr>
              <a:t>65%!</a:t>
            </a:r>
            <a:r>
              <a:rPr lang="nl-NL" sz="1400" smtClean="0"/>
              <a:t>)</a:t>
            </a:r>
            <a:br>
              <a:rPr lang="nl-NL" sz="1400" smtClean="0"/>
            </a:br>
            <a:r>
              <a:rPr lang="nl-NL" sz="1200" smtClean="0"/>
              <a:t>(actieve community 66% van de survey responders) 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Advies voor vernieuwing LS-Grid opgesteld op</a:t>
            </a:r>
            <a:br>
              <a:rPr lang="nl-NL" sz="1400" smtClean="0"/>
            </a:br>
            <a:r>
              <a:rPr lang="nl-NL" sz="1400" smtClean="0"/>
              <a:t>basis van gebruikers input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Life Science Grid is uitgebreid met nodes met high memory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endParaRPr lang="nl-NL" sz="1000" smtClean="0"/>
          </a:p>
          <a:p>
            <a:pPr marL="285750" indent="-285750" eaLnBrk="1" hangingPunct="1">
              <a:buSzPct val="100000"/>
              <a:buFont typeface="Arial" charset="0"/>
              <a:buChar char="•"/>
            </a:pPr>
            <a:r>
              <a:rPr lang="nl-NL" smtClean="0"/>
              <a:t>Expertise opbouw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400" smtClean="0"/>
              <a:t>Onderbengen VL-e e-science expertise</a:t>
            </a:r>
            <a:endParaRPr lang="nl-NL" sz="1400" smtClean="0"/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400" smtClean="0"/>
              <a:t>Bij elkaar brengen van e-bioscience expertise</a:t>
            </a:r>
            <a:endParaRPr lang="nl-NL" sz="1400" smtClean="0"/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400" smtClean="0"/>
              <a:t>Opbouw e-bioscience expertise</a:t>
            </a:r>
            <a:endParaRPr lang="nl-NL" sz="1400" smtClean="0"/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Multidisciplinaire organisatie expertise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Opleiden/trainen van mensen</a:t>
            </a:r>
          </a:p>
          <a:p>
            <a:pPr lvl="1" eaLnBrk="1" hangingPunct="1"/>
            <a:endParaRPr lang="en-US" sz="1300" smtClean="0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 rot="-1460366">
            <a:off x="7875588" y="868363"/>
            <a:ext cx="377825" cy="665162"/>
            <a:chOff x="7848388" y="1151927"/>
            <a:chExt cx="378503" cy="666068"/>
          </a:xfrm>
        </p:grpSpPr>
        <p:sp>
          <p:nvSpPr>
            <p:cNvPr id="11306" name="Oval 7"/>
            <p:cNvSpPr>
              <a:spLocks noChangeArrowheads="1"/>
            </p:cNvSpPr>
            <p:nvPr/>
          </p:nvSpPr>
          <p:spPr bwMode="auto">
            <a:xfrm>
              <a:off x="7921144" y="1151927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7" name="Oval 8"/>
            <p:cNvSpPr>
              <a:spLocks noChangeArrowheads="1"/>
            </p:cNvSpPr>
            <p:nvPr/>
          </p:nvSpPr>
          <p:spPr bwMode="auto">
            <a:xfrm>
              <a:off x="7848388" y="1312668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8" name="Oval 9"/>
            <p:cNvSpPr>
              <a:spLocks noChangeArrowheads="1"/>
            </p:cNvSpPr>
            <p:nvPr/>
          </p:nvSpPr>
          <p:spPr bwMode="auto">
            <a:xfrm>
              <a:off x="7869584" y="149380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9" name="Oval 10"/>
            <p:cNvSpPr>
              <a:spLocks noChangeArrowheads="1"/>
            </p:cNvSpPr>
            <p:nvPr/>
          </p:nvSpPr>
          <p:spPr bwMode="auto">
            <a:xfrm>
              <a:off x="7974965" y="1644254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10" name="Oval 11"/>
            <p:cNvSpPr>
              <a:spLocks noChangeArrowheads="1"/>
            </p:cNvSpPr>
            <p:nvPr/>
          </p:nvSpPr>
          <p:spPr bwMode="auto">
            <a:xfrm>
              <a:off x="8113769" y="170487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0" name="Group 12"/>
          <p:cNvGrpSpPr>
            <a:grpSpLocks/>
          </p:cNvGrpSpPr>
          <p:nvPr/>
        </p:nvGrpSpPr>
        <p:grpSpPr bwMode="auto">
          <a:xfrm rot="-4212190">
            <a:off x="7231062" y="566738"/>
            <a:ext cx="377825" cy="666750"/>
            <a:chOff x="8490281" y="791039"/>
            <a:chExt cx="378503" cy="666068"/>
          </a:xfrm>
        </p:grpSpPr>
        <p:sp>
          <p:nvSpPr>
            <p:cNvPr id="11301" name="Oval 1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2" name="Oval 1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3" name="Oval 1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4" name="Oval 1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5" name="Oval 1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1" name="Group 18"/>
          <p:cNvGrpSpPr>
            <a:grpSpLocks/>
          </p:cNvGrpSpPr>
          <p:nvPr/>
        </p:nvGrpSpPr>
        <p:grpSpPr bwMode="auto">
          <a:xfrm rot="-7368373">
            <a:off x="6600031" y="869157"/>
            <a:ext cx="379413" cy="666750"/>
            <a:chOff x="8490281" y="791039"/>
            <a:chExt cx="378503" cy="666068"/>
          </a:xfrm>
        </p:grpSpPr>
        <p:sp>
          <p:nvSpPr>
            <p:cNvPr id="11296" name="Oval 19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7" name="Oval 20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8" name="Oval 21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9" name="Oval 22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00" name="Oval 23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2" name="Group 24"/>
          <p:cNvGrpSpPr>
            <a:grpSpLocks/>
          </p:cNvGrpSpPr>
          <p:nvPr/>
        </p:nvGrpSpPr>
        <p:grpSpPr bwMode="auto">
          <a:xfrm rot="8138116">
            <a:off x="6910388" y="2090738"/>
            <a:ext cx="377825" cy="666750"/>
            <a:chOff x="8490281" y="791039"/>
            <a:chExt cx="378503" cy="666068"/>
          </a:xfrm>
        </p:grpSpPr>
        <p:sp>
          <p:nvSpPr>
            <p:cNvPr id="11291" name="Oval 25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2" name="Oval 26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3" name="Oval 27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4" name="Oval 28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5" name="Oval 29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3" name="Group 30"/>
          <p:cNvGrpSpPr>
            <a:grpSpLocks/>
          </p:cNvGrpSpPr>
          <p:nvPr/>
        </p:nvGrpSpPr>
        <p:grpSpPr bwMode="auto">
          <a:xfrm rot="1974359">
            <a:off x="8024813" y="1533525"/>
            <a:ext cx="379412" cy="666750"/>
            <a:chOff x="8490281" y="791039"/>
            <a:chExt cx="378503" cy="666068"/>
          </a:xfrm>
        </p:grpSpPr>
        <p:sp>
          <p:nvSpPr>
            <p:cNvPr id="11286" name="Oval 31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7" name="Oval 32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8" name="Oval 33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9" name="Oval 34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90" name="Oval 35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4" name="Group 36"/>
          <p:cNvGrpSpPr>
            <a:grpSpLocks/>
          </p:cNvGrpSpPr>
          <p:nvPr/>
        </p:nvGrpSpPr>
        <p:grpSpPr bwMode="auto">
          <a:xfrm rot="4984256">
            <a:off x="7609681" y="2086770"/>
            <a:ext cx="377825" cy="665162"/>
            <a:chOff x="8490281" y="791039"/>
            <a:chExt cx="378503" cy="666068"/>
          </a:xfrm>
        </p:grpSpPr>
        <p:sp>
          <p:nvSpPr>
            <p:cNvPr id="11281" name="Oval 37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2" name="Oval 38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3" name="Oval 39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4" name="Oval 40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5" name="Oval 41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275" name="Group 42"/>
          <p:cNvGrpSpPr>
            <a:grpSpLocks/>
          </p:cNvGrpSpPr>
          <p:nvPr/>
        </p:nvGrpSpPr>
        <p:grpSpPr bwMode="auto">
          <a:xfrm rot="-10369325">
            <a:off x="6461125" y="1554163"/>
            <a:ext cx="377825" cy="666750"/>
            <a:chOff x="8490281" y="791039"/>
            <a:chExt cx="378503" cy="666068"/>
          </a:xfrm>
        </p:grpSpPr>
        <p:sp>
          <p:nvSpPr>
            <p:cNvPr id="11276" name="Oval 4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77" name="Oval 4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78" name="Oval 4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79" name="Oval 4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80" name="Oval 4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Toekomst</a:t>
            </a:r>
            <a:endParaRPr lang="en-US" smtClean="0"/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3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6869113" cy="36480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nl-NL" dirty="0" smtClean="0"/>
              <a:t>Het programma eindigt eind 2012.</a:t>
            </a:r>
          </a:p>
          <a:p>
            <a:pPr marL="0" indent="0" eaLnBrk="1" hangingPunct="1">
              <a:defRPr/>
            </a:pPr>
            <a:endParaRPr lang="nl-NL" dirty="0" smtClean="0"/>
          </a:p>
          <a:p>
            <a:pPr marL="0" indent="0" eaLnBrk="1" hangingPunct="1">
              <a:defRPr/>
            </a:pPr>
            <a:r>
              <a:rPr lang="nl-NL" dirty="0" smtClean="0"/>
              <a:t>Vooruitkijkend: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e-Core doorzetten in combinatie met SST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Daar waar mogelijk TA areas blijven betrekken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Aansluiting bij SURFsara, NLeSC en NBIC-DTL/DISC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Inzetten op support voor toegesneden &amp; ondersteuning-op-vraag projecten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Verkenning aangaande e-bioscience support voor bedrijven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Blijven anticiperen op snelle veranderingen in het life sciences domein.</a:t>
            </a:r>
          </a:p>
          <a:p>
            <a:pPr marL="533400" lvl="1" indent="0" eaLnBrk="1" hangingPunct="1">
              <a:buFont typeface="Wingdings" pitchFamily="2" charset="2"/>
              <a:buNone/>
              <a:defRPr/>
            </a:pPr>
            <a:endParaRPr lang="en-US" sz="1200" dirty="0" smtClean="0"/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 rot="-1460366">
            <a:off x="7875588" y="868363"/>
            <a:ext cx="377825" cy="665162"/>
            <a:chOff x="7848388" y="1151927"/>
            <a:chExt cx="378503" cy="666068"/>
          </a:xfrm>
        </p:grpSpPr>
        <p:sp>
          <p:nvSpPr>
            <p:cNvPr id="12330" name="Oval 7"/>
            <p:cNvSpPr>
              <a:spLocks noChangeArrowheads="1"/>
            </p:cNvSpPr>
            <p:nvPr/>
          </p:nvSpPr>
          <p:spPr bwMode="auto">
            <a:xfrm>
              <a:off x="7921144" y="1151927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31" name="Oval 8"/>
            <p:cNvSpPr>
              <a:spLocks noChangeArrowheads="1"/>
            </p:cNvSpPr>
            <p:nvPr/>
          </p:nvSpPr>
          <p:spPr bwMode="auto">
            <a:xfrm>
              <a:off x="7848388" y="1312668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32" name="Oval 9"/>
            <p:cNvSpPr>
              <a:spLocks noChangeArrowheads="1"/>
            </p:cNvSpPr>
            <p:nvPr/>
          </p:nvSpPr>
          <p:spPr bwMode="auto">
            <a:xfrm>
              <a:off x="7869584" y="149380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33" name="Oval 10"/>
            <p:cNvSpPr>
              <a:spLocks noChangeArrowheads="1"/>
            </p:cNvSpPr>
            <p:nvPr/>
          </p:nvSpPr>
          <p:spPr bwMode="auto">
            <a:xfrm>
              <a:off x="7974965" y="1644254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34" name="Oval 11"/>
            <p:cNvSpPr>
              <a:spLocks noChangeArrowheads="1"/>
            </p:cNvSpPr>
            <p:nvPr/>
          </p:nvSpPr>
          <p:spPr bwMode="auto">
            <a:xfrm>
              <a:off x="8113769" y="170487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4" name="Group 12"/>
          <p:cNvGrpSpPr>
            <a:grpSpLocks/>
          </p:cNvGrpSpPr>
          <p:nvPr/>
        </p:nvGrpSpPr>
        <p:grpSpPr bwMode="auto">
          <a:xfrm rot="-4212190">
            <a:off x="7231062" y="566738"/>
            <a:ext cx="377825" cy="666750"/>
            <a:chOff x="8490281" y="791039"/>
            <a:chExt cx="378503" cy="666068"/>
          </a:xfrm>
        </p:grpSpPr>
        <p:sp>
          <p:nvSpPr>
            <p:cNvPr id="12325" name="Oval 1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6" name="Oval 1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7" name="Oval 1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8" name="Oval 1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9" name="Oval 1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5" name="Group 18"/>
          <p:cNvGrpSpPr>
            <a:grpSpLocks/>
          </p:cNvGrpSpPr>
          <p:nvPr/>
        </p:nvGrpSpPr>
        <p:grpSpPr bwMode="auto">
          <a:xfrm rot="-7368373">
            <a:off x="6600031" y="869157"/>
            <a:ext cx="379413" cy="666750"/>
            <a:chOff x="8490281" y="791039"/>
            <a:chExt cx="378503" cy="666068"/>
          </a:xfrm>
        </p:grpSpPr>
        <p:sp>
          <p:nvSpPr>
            <p:cNvPr id="12320" name="Oval 19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1" name="Oval 20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2" name="Oval 21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3" name="Oval 22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4" name="Oval 23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6" name="Group 24"/>
          <p:cNvGrpSpPr>
            <a:grpSpLocks/>
          </p:cNvGrpSpPr>
          <p:nvPr/>
        </p:nvGrpSpPr>
        <p:grpSpPr bwMode="auto">
          <a:xfrm rot="8138116">
            <a:off x="6910388" y="2090738"/>
            <a:ext cx="377825" cy="666750"/>
            <a:chOff x="8490281" y="791039"/>
            <a:chExt cx="378503" cy="666068"/>
          </a:xfrm>
        </p:grpSpPr>
        <p:sp>
          <p:nvSpPr>
            <p:cNvPr id="12315" name="Oval 25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6" name="Oval 26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7" name="Oval 27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8" name="Oval 28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9" name="Oval 29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7" name="Group 30"/>
          <p:cNvGrpSpPr>
            <a:grpSpLocks/>
          </p:cNvGrpSpPr>
          <p:nvPr/>
        </p:nvGrpSpPr>
        <p:grpSpPr bwMode="auto">
          <a:xfrm rot="1974359">
            <a:off x="8024813" y="1533525"/>
            <a:ext cx="379412" cy="666750"/>
            <a:chOff x="8490281" y="791039"/>
            <a:chExt cx="378503" cy="666068"/>
          </a:xfrm>
        </p:grpSpPr>
        <p:sp>
          <p:nvSpPr>
            <p:cNvPr id="12310" name="Oval 31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1" name="Oval 32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2" name="Oval 33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3" name="Oval 34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14" name="Oval 35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8" name="Group 36"/>
          <p:cNvGrpSpPr>
            <a:grpSpLocks/>
          </p:cNvGrpSpPr>
          <p:nvPr/>
        </p:nvGrpSpPr>
        <p:grpSpPr bwMode="auto">
          <a:xfrm rot="4984256">
            <a:off x="7609681" y="2086770"/>
            <a:ext cx="377825" cy="665162"/>
            <a:chOff x="8490281" y="791039"/>
            <a:chExt cx="378503" cy="666068"/>
          </a:xfrm>
        </p:grpSpPr>
        <p:sp>
          <p:nvSpPr>
            <p:cNvPr id="12305" name="Oval 37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6" name="Oval 38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7" name="Oval 39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8" name="Oval 40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9" name="Oval 41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299" name="Group 42"/>
          <p:cNvGrpSpPr>
            <a:grpSpLocks/>
          </p:cNvGrpSpPr>
          <p:nvPr/>
        </p:nvGrpSpPr>
        <p:grpSpPr bwMode="auto">
          <a:xfrm rot="-10369325">
            <a:off x="6461125" y="1554163"/>
            <a:ext cx="377825" cy="666750"/>
            <a:chOff x="8490281" y="791039"/>
            <a:chExt cx="378503" cy="666068"/>
          </a:xfrm>
        </p:grpSpPr>
        <p:sp>
          <p:nvSpPr>
            <p:cNvPr id="12300" name="Oval 4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1" name="Oval 4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2" name="Oval 4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3" name="Oval 4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4" name="Oval 4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Toekomst</a:t>
            </a:r>
            <a:endParaRPr lang="en-US" smtClean="0"/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3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6"/>
          <p:cNvGrpSpPr>
            <a:grpSpLocks/>
          </p:cNvGrpSpPr>
          <p:nvPr/>
        </p:nvGrpSpPr>
        <p:grpSpPr bwMode="auto">
          <a:xfrm rot="-1460366">
            <a:off x="7875588" y="868363"/>
            <a:ext cx="377825" cy="665162"/>
            <a:chOff x="7848388" y="1151927"/>
            <a:chExt cx="378503" cy="666068"/>
          </a:xfrm>
        </p:grpSpPr>
        <p:sp>
          <p:nvSpPr>
            <p:cNvPr id="13363" name="Oval 7"/>
            <p:cNvSpPr>
              <a:spLocks noChangeArrowheads="1"/>
            </p:cNvSpPr>
            <p:nvPr/>
          </p:nvSpPr>
          <p:spPr bwMode="auto">
            <a:xfrm>
              <a:off x="7921144" y="1151927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4" name="Oval 8"/>
            <p:cNvSpPr>
              <a:spLocks noChangeArrowheads="1"/>
            </p:cNvSpPr>
            <p:nvPr/>
          </p:nvSpPr>
          <p:spPr bwMode="auto">
            <a:xfrm>
              <a:off x="7848388" y="1312668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5" name="Oval 9"/>
            <p:cNvSpPr>
              <a:spLocks noChangeArrowheads="1"/>
            </p:cNvSpPr>
            <p:nvPr/>
          </p:nvSpPr>
          <p:spPr bwMode="auto">
            <a:xfrm>
              <a:off x="7869584" y="149380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6" name="Oval 10"/>
            <p:cNvSpPr>
              <a:spLocks noChangeArrowheads="1"/>
            </p:cNvSpPr>
            <p:nvPr/>
          </p:nvSpPr>
          <p:spPr bwMode="auto">
            <a:xfrm>
              <a:off x="7974965" y="1644254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7" name="Oval 11"/>
            <p:cNvSpPr>
              <a:spLocks noChangeArrowheads="1"/>
            </p:cNvSpPr>
            <p:nvPr/>
          </p:nvSpPr>
          <p:spPr bwMode="auto">
            <a:xfrm>
              <a:off x="8113769" y="170487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17" name="Group 12"/>
          <p:cNvGrpSpPr>
            <a:grpSpLocks/>
          </p:cNvGrpSpPr>
          <p:nvPr/>
        </p:nvGrpSpPr>
        <p:grpSpPr bwMode="auto">
          <a:xfrm rot="-4212190">
            <a:off x="7231062" y="566738"/>
            <a:ext cx="377825" cy="666750"/>
            <a:chOff x="8490281" y="791039"/>
            <a:chExt cx="378503" cy="666068"/>
          </a:xfrm>
        </p:grpSpPr>
        <p:sp>
          <p:nvSpPr>
            <p:cNvPr id="13358" name="Oval 1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9" name="Oval 1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0" name="Oval 1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1" name="Oval 1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62" name="Oval 1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 rot="-7368373">
            <a:off x="6600031" y="869157"/>
            <a:ext cx="379413" cy="666750"/>
            <a:chOff x="8490281" y="791039"/>
            <a:chExt cx="378503" cy="666068"/>
          </a:xfrm>
        </p:grpSpPr>
        <p:sp>
          <p:nvSpPr>
            <p:cNvPr id="13353" name="Oval 19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4" name="Oval 20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5" name="Oval 21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6" name="Oval 22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7" name="Oval 23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19" name="Group 24"/>
          <p:cNvGrpSpPr>
            <a:grpSpLocks/>
          </p:cNvGrpSpPr>
          <p:nvPr/>
        </p:nvGrpSpPr>
        <p:grpSpPr bwMode="auto">
          <a:xfrm rot="8138116">
            <a:off x="6910388" y="2090738"/>
            <a:ext cx="377825" cy="666750"/>
            <a:chOff x="8490281" y="791039"/>
            <a:chExt cx="378503" cy="666068"/>
          </a:xfrm>
        </p:grpSpPr>
        <p:sp>
          <p:nvSpPr>
            <p:cNvPr id="13348" name="Oval 25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9" name="Oval 26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0" name="Oval 27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1" name="Oval 28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52" name="Oval 29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20" name="Group 30"/>
          <p:cNvGrpSpPr>
            <a:grpSpLocks/>
          </p:cNvGrpSpPr>
          <p:nvPr/>
        </p:nvGrpSpPr>
        <p:grpSpPr bwMode="auto">
          <a:xfrm rot="1974359">
            <a:off x="8024813" y="1533525"/>
            <a:ext cx="379412" cy="666750"/>
            <a:chOff x="8490281" y="791039"/>
            <a:chExt cx="378503" cy="666068"/>
          </a:xfrm>
        </p:grpSpPr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21" name="Group 36"/>
          <p:cNvGrpSpPr>
            <a:grpSpLocks/>
          </p:cNvGrpSpPr>
          <p:nvPr/>
        </p:nvGrpSpPr>
        <p:grpSpPr bwMode="auto">
          <a:xfrm rot="4984256">
            <a:off x="7609681" y="2086770"/>
            <a:ext cx="377825" cy="665162"/>
            <a:chOff x="8490281" y="791039"/>
            <a:chExt cx="378503" cy="666068"/>
          </a:xfrm>
        </p:grpSpPr>
        <p:sp>
          <p:nvSpPr>
            <p:cNvPr id="13338" name="Oval 37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39" name="Oval 38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0" name="Oval 39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1" name="Oval 40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42" name="Oval 41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322" name="Group 42"/>
          <p:cNvGrpSpPr>
            <a:grpSpLocks/>
          </p:cNvGrpSpPr>
          <p:nvPr/>
        </p:nvGrpSpPr>
        <p:grpSpPr bwMode="auto">
          <a:xfrm rot="-10369325">
            <a:off x="6461125" y="1554163"/>
            <a:ext cx="377825" cy="666750"/>
            <a:chOff x="8490281" y="791039"/>
            <a:chExt cx="378503" cy="666068"/>
          </a:xfrm>
        </p:grpSpPr>
        <p:sp>
          <p:nvSpPr>
            <p:cNvPr id="13333" name="Oval 4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34" name="Oval 4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35" name="Oval 4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36" name="Oval 4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37" name="Oval 4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323" name="TextBox 48"/>
          <p:cNvSpPr txBox="1">
            <a:spLocks noChangeArrowheads="1"/>
          </p:cNvSpPr>
          <p:nvPr/>
        </p:nvSpPr>
        <p:spPr bwMode="auto">
          <a:xfrm>
            <a:off x="917575" y="3100388"/>
            <a:ext cx="5037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(bp/year per person or apparatus)</a:t>
            </a:r>
            <a:r>
              <a:rPr lang="en-US"/>
              <a:t>	1977 -      2 Kb</a:t>
            </a:r>
          </a:p>
          <a:p>
            <a:r>
              <a:rPr lang="en-US"/>
              <a:t>			1998 -    20 Mb</a:t>
            </a:r>
          </a:p>
          <a:p>
            <a:r>
              <a:rPr lang="en-US"/>
              <a:t>			2008 -  200 Gb</a:t>
            </a:r>
          </a:p>
          <a:p>
            <a:r>
              <a:rPr lang="en-US"/>
              <a:t>			2010 -       2 Tb</a:t>
            </a:r>
          </a:p>
          <a:p>
            <a:r>
              <a:rPr lang="en-US"/>
              <a:t>			2012 -     20 Tb</a:t>
            </a:r>
          </a:p>
          <a:p>
            <a:r>
              <a:rPr lang="en-US"/>
              <a:t>			2014 -   200 Tb</a:t>
            </a:r>
            <a:endParaRPr lang="nl-NL"/>
          </a:p>
        </p:txBody>
      </p:sp>
      <p:pic>
        <p:nvPicPr>
          <p:cNvPr id="13324" name="Picture 2" descr="ion-torrent-seque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3746500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50"/>
          <p:cNvSpPr txBox="1">
            <a:spLocks noChangeArrowheads="1"/>
          </p:cNvSpPr>
          <p:nvPr/>
        </p:nvSpPr>
        <p:spPr bwMode="auto">
          <a:xfrm>
            <a:off x="1144588" y="5346700"/>
            <a:ext cx="160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Benchtop 50 k€</a:t>
            </a:r>
            <a:endParaRPr lang="nl-NL" sz="1600"/>
          </a:p>
        </p:txBody>
      </p:sp>
      <p:sp>
        <p:nvSpPr>
          <p:cNvPr id="13326" name="TextBox 51"/>
          <p:cNvSpPr txBox="1">
            <a:spLocks noChangeArrowheads="1"/>
          </p:cNvSpPr>
          <p:nvPr/>
        </p:nvSpPr>
        <p:spPr bwMode="auto">
          <a:xfrm>
            <a:off x="917575" y="2476500"/>
            <a:ext cx="5068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6600"/>
                </a:solidFill>
              </a:rPr>
              <a:t>Short-read next generation sequencing</a:t>
            </a:r>
            <a:endParaRPr lang="nl-NL" sz="2200" i="1">
              <a:solidFill>
                <a:srgbClr val="FF6600"/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812800" y="2478088"/>
            <a:ext cx="6537325" cy="4441825"/>
            <a:chOff x="812139" y="2477351"/>
            <a:chExt cx="6538564" cy="4442949"/>
          </a:xfrm>
        </p:grpSpPr>
        <p:grpSp>
          <p:nvGrpSpPr>
            <p:cNvPr id="13328" name="Group 53"/>
            <p:cNvGrpSpPr>
              <a:grpSpLocks/>
            </p:cNvGrpSpPr>
            <p:nvPr/>
          </p:nvGrpSpPr>
          <p:grpSpPr bwMode="auto">
            <a:xfrm>
              <a:off x="812139" y="2912880"/>
              <a:ext cx="4994774" cy="4007420"/>
              <a:chOff x="755576" y="1758212"/>
              <a:chExt cx="6871174" cy="5294066"/>
            </a:xfrm>
          </p:grpSpPr>
          <p:pic>
            <p:nvPicPr>
              <p:cNvPr id="13331" name="Picture 5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6152" y="1758212"/>
                <a:ext cx="6860973" cy="273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5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5576" y="2001626"/>
                <a:ext cx="6871174" cy="5050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9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18905" y="5693433"/>
              <a:ext cx="1931798" cy="1089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3330" name="TextBox 59"/>
            <p:cNvSpPr txBox="1">
              <a:spLocks noChangeArrowheads="1"/>
            </p:cNvSpPr>
            <p:nvPr/>
          </p:nvSpPr>
          <p:spPr bwMode="auto">
            <a:xfrm>
              <a:off x="919318" y="2477351"/>
              <a:ext cx="5602816" cy="43088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FF6600"/>
                  </a:solidFill>
                </a:rPr>
                <a:t>Ultra-long read next generation sequencing</a:t>
              </a:r>
              <a:endParaRPr lang="nl-NL" sz="2200" i="1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Bedankt!</a:t>
            </a:r>
            <a:endParaRPr lang="nl-NL" smtClean="0"/>
          </a:p>
        </p:txBody>
      </p:sp>
      <p:pic>
        <p:nvPicPr>
          <p:cNvPr id="14339" name="Picture 4" descr="Louis O. (Bob) Hertzber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2936875"/>
            <a:ext cx="11382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966788" y="4011613"/>
            <a:ext cx="1387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Bob Hertzberger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1219200" y="2105025"/>
            <a:ext cx="7391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Iedereen </a:t>
            </a:r>
            <a:r>
              <a:rPr lang="en-US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die heeft bijgedragen aan het succes van e-BioGrid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 het bijzonder:</a:t>
            </a:r>
            <a:endParaRPr lang="en-US" sz="130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575" y="2625725"/>
            <a:ext cx="958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-128" charset="-128"/>
                <a:cs typeface="Calibri" pitchFamily="34" charset="0"/>
              </a:rPr>
              <a:t>inspiratie</a:t>
            </a:r>
            <a:endParaRPr lang="nl-NL" sz="16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-128" charset="-128"/>
              <a:cs typeface="Calibri" pitchFamily="34" charset="0"/>
            </a:endParaRPr>
          </a:p>
        </p:txBody>
      </p:sp>
      <p:pic>
        <p:nvPicPr>
          <p:cNvPr id="14343" name="Picture 6" descr="https://www.nikhef.nl/fileadmin/localcode/photo.php?uid=a.van.ri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936875"/>
            <a:ext cx="8001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www.isc-events.com/cloud10/var/cloud/storage/images/media/images/bouwhuis_95x98px/5137-1-eng-GB/Bouwhuis_95x98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025" y="2936875"/>
            <a:ext cx="10906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940050" y="4011613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Arjen van Rijn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4103688" y="4011613"/>
            <a:ext cx="154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Maurice Bouwhuis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7" name="Picture 10" descr="Mieke van den Be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25" y="2936875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6030913" y="4011613"/>
            <a:ext cx="162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Mieke van den Berg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75" y="2625725"/>
            <a:ext cx="11477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-128" charset="-128"/>
                <a:cs typeface="Calibri" pitchFamily="34" charset="0"/>
              </a:rPr>
              <a:t>begeleiding</a:t>
            </a:r>
            <a:endParaRPr lang="nl-NL" sz="16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-128" charset="-128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5850" y="2625725"/>
            <a:ext cx="13589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-128" charset="-128"/>
                <a:cs typeface="Calibri" pitchFamily="34" charset="0"/>
              </a:rPr>
              <a:t>communicatie</a:t>
            </a:r>
            <a:endParaRPr lang="nl-NL" sz="16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-128" charset="-128"/>
              <a:cs typeface="Calibri" pitchFamily="34" charset="0"/>
            </a:endParaRPr>
          </a:p>
        </p:txBody>
      </p:sp>
      <p:pic>
        <p:nvPicPr>
          <p:cNvPr id="14351" name="Picture 12" descr="Picture of Reinders, Marcel Prof. dr. ir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913" y="4706938"/>
            <a:ext cx="750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627063" y="5791200"/>
            <a:ext cx="1366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Marcel Reinders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53" name="Picture 14" descr="http://www.surf.nl/SiteCollectionImages/OZdag_BarendMons_go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700588"/>
            <a:ext cx="11509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1957388" y="5791200"/>
            <a:ext cx="1162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Barend Mons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55" name="Picture 16" descr="Gert Vrie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9550" y="4695825"/>
            <a:ext cx="881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Box 24"/>
          <p:cNvSpPr txBox="1">
            <a:spLocks noChangeArrowheads="1"/>
          </p:cNvSpPr>
          <p:nvPr/>
        </p:nvSpPr>
        <p:spPr bwMode="auto">
          <a:xfrm>
            <a:off x="4256088" y="5791200"/>
            <a:ext cx="96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Ruben Kok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57" name="TextBox 25"/>
          <p:cNvSpPr txBox="1">
            <a:spLocks noChangeArrowheads="1"/>
          </p:cNvSpPr>
          <p:nvPr/>
        </p:nvSpPr>
        <p:spPr bwMode="auto">
          <a:xfrm>
            <a:off x="3186113" y="5791200"/>
            <a:ext cx="1119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Jaap Heringa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58" name="TextBox 26"/>
          <p:cNvSpPr txBox="1">
            <a:spLocks noChangeArrowheads="1"/>
          </p:cNvSpPr>
          <p:nvPr/>
        </p:nvSpPr>
        <p:spPr bwMode="auto">
          <a:xfrm>
            <a:off x="6503988" y="5791200"/>
            <a:ext cx="103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Gert Vriend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59" name="Picture 18" descr="http://www.ncsb.nl/DatabaseLinkedFiles/Portraits/Heringa_Portrait_100x125_20090824.jpg#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1363" y="4695825"/>
            <a:ext cx="9064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2" descr="http://www.dtls.nl/assets/dtl/images/pages/Contact/RubenKo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8638" y="4686300"/>
            <a:ext cx="7683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TextBox 30"/>
          <p:cNvSpPr txBox="1">
            <a:spLocks noChangeArrowheads="1"/>
          </p:cNvSpPr>
          <p:nvPr/>
        </p:nvSpPr>
        <p:spPr bwMode="auto">
          <a:xfrm>
            <a:off x="5199063" y="5791200"/>
            <a:ext cx="1247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Marc van Driel</a:t>
            </a:r>
            <a:endParaRPr lang="nl-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62" name="Picture 23" descr="http://www.nbic.nl/uploads/pics/BRS-mv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695825"/>
            <a:ext cx="1150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584575" y="4352925"/>
            <a:ext cx="11049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-128" charset="-128"/>
                <a:cs typeface="Calibri" pitchFamily="34" charset="0"/>
              </a:rPr>
              <a:t>monitoring</a:t>
            </a:r>
            <a:endParaRPr lang="nl-NL" sz="16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-128" charset="-128"/>
              <a:cs typeface="Calibri" pitchFamily="34" charset="0"/>
            </a:endParaRPr>
          </a:p>
        </p:txBody>
      </p:sp>
      <p:sp>
        <p:nvSpPr>
          <p:cNvPr id="14364" name="TextBox 27"/>
          <p:cNvSpPr txBox="1">
            <a:spLocks noChangeArrowheads="1"/>
          </p:cNvSpPr>
          <p:nvPr/>
        </p:nvSpPr>
        <p:spPr bwMode="auto">
          <a:xfrm>
            <a:off x="4738688" y="6172200"/>
            <a:ext cx="224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Han Rauwerda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Achtergrond info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Start:   	Eind 2010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Opstart:	Gedurende 2011</a:t>
            </a:r>
            <a:endParaRPr lang="en-US" dirty="0" smtClean="0"/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Einde:  	31 december 2012</a:t>
            </a:r>
            <a:endParaRPr lang="en-US" dirty="0" smtClean="0"/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Budget: 	2 </a:t>
            </a:r>
            <a:r>
              <a:rPr lang="en-US" dirty="0" err="1" smtClean="0"/>
              <a:t>miljoen</a:t>
            </a:r>
            <a:r>
              <a:rPr lang="en-US" dirty="0" smtClean="0"/>
              <a:t> euro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Projectleiders:	Prof. Joost Kok &amp; Dr. Timo Breit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/>
          </a:p>
        </p:txBody>
      </p:sp>
      <p:pic>
        <p:nvPicPr>
          <p:cNvPr id="3076" name="Picture 6" descr="Jo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38600"/>
            <a:ext cx="19335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Positie &amp; Doel</a:t>
            </a:r>
            <a:endParaRPr lang="en-US" smtClean="0"/>
          </a:p>
        </p:txBody>
      </p:sp>
      <p:sp>
        <p:nvSpPr>
          <p:cNvPr id="4099" name="AutoShape 298"/>
          <p:cNvSpPr>
            <a:spLocks noChangeArrowheads="1"/>
          </p:cNvSpPr>
          <p:nvPr/>
        </p:nvSpPr>
        <p:spPr bwMode="auto">
          <a:xfrm>
            <a:off x="3300413" y="3595688"/>
            <a:ext cx="1576387" cy="1141412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28575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4100" name="Text Box 299"/>
          <p:cNvSpPr txBox="1">
            <a:spLocks noChangeArrowheads="1"/>
          </p:cNvSpPr>
          <p:nvPr/>
        </p:nvSpPr>
        <p:spPr bwMode="auto">
          <a:xfrm>
            <a:off x="3657600" y="3709988"/>
            <a:ext cx="6397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e-BioGrid</a:t>
            </a:r>
          </a:p>
        </p:txBody>
      </p:sp>
      <p:sp>
        <p:nvSpPr>
          <p:cNvPr id="4101" name="AutoShape 295"/>
          <p:cNvSpPr>
            <a:spLocks noChangeArrowheads="1"/>
          </p:cNvSpPr>
          <p:nvPr/>
        </p:nvSpPr>
        <p:spPr bwMode="auto">
          <a:xfrm>
            <a:off x="3054350" y="2185988"/>
            <a:ext cx="2127250" cy="18192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  <a:p>
            <a:pPr algn="ctr"/>
            <a:r>
              <a:rPr lang="en-US" sz="2800"/>
              <a:t>Life Science</a:t>
            </a:r>
          </a:p>
          <a:p>
            <a:pPr algn="ctr"/>
            <a:r>
              <a:rPr lang="en-US" sz="2800"/>
              <a:t>Domain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1000"/>
          </a:p>
        </p:txBody>
      </p:sp>
      <p:sp>
        <p:nvSpPr>
          <p:cNvPr id="4102" name="Text Box 300"/>
          <p:cNvSpPr txBox="1">
            <a:spLocks noChangeArrowheads="1"/>
          </p:cNvSpPr>
          <p:nvPr/>
        </p:nvSpPr>
        <p:spPr bwMode="auto">
          <a:xfrm>
            <a:off x="3641725" y="3176588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solidFill>
                  <a:srgbClr val="FF0000"/>
                </a:solidFill>
              </a:rPr>
              <a:t>Biology</a:t>
            </a:r>
            <a:endParaRPr lang="en-GB" sz="1800" i="1">
              <a:solidFill>
                <a:srgbClr val="FF0000"/>
              </a:solidFill>
            </a:endParaRPr>
          </a:p>
        </p:txBody>
      </p:sp>
      <p:sp>
        <p:nvSpPr>
          <p:cNvPr id="4103" name="AutoShape 294"/>
          <p:cNvSpPr>
            <a:spLocks noChangeArrowheads="1"/>
          </p:cNvSpPr>
          <p:nvPr/>
        </p:nvSpPr>
        <p:spPr bwMode="auto">
          <a:xfrm>
            <a:off x="4114800" y="4016375"/>
            <a:ext cx="2111375" cy="18272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Text Box 296"/>
          <p:cNvSpPr txBox="1">
            <a:spLocks noChangeArrowheads="1"/>
          </p:cNvSpPr>
          <p:nvPr/>
        </p:nvSpPr>
        <p:spPr bwMode="auto">
          <a:xfrm>
            <a:off x="4572000" y="5305425"/>
            <a:ext cx="7715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BiG Grid</a:t>
            </a:r>
          </a:p>
        </p:txBody>
      </p:sp>
      <p:sp>
        <p:nvSpPr>
          <p:cNvPr id="4105" name="Text Box 301"/>
          <p:cNvSpPr txBox="1">
            <a:spLocks noChangeArrowheads="1"/>
          </p:cNvSpPr>
          <p:nvPr/>
        </p:nvSpPr>
        <p:spPr bwMode="auto">
          <a:xfrm>
            <a:off x="4211638" y="4864100"/>
            <a:ext cx="1979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solidFill>
                  <a:srgbClr val="FF0000"/>
                </a:solidFill>
              </a:rPr>
              <a:t>ICT Infrastructure</a:t>
            </a:r>
          </a:p>
        </p:txBody>
      </p:sp>
      <p:sp>
        <p:nvSpPr>
          <p:cNvPr id="4106" name="AutoShape 293"/>
          <p:cNvSpPr>
            <a:spLocks noChangeArrowheads="1"/>
          </p:cNvSpPr>
          <p:nvPr/>
        </p:nvSpPr>
        <p:spPr bwMode="auto">
          <a:xfrm>
            <a:off x="1993900" y="4016375"/>
            <a:ext cx="2120900" cy="18272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107" name="Text Box 297"/>
          <p:cNvSpPr txBox="1">
            <a:spLocks noChangeArrowheads="1"/>
          </p:cNvSpPr>
          <p:nvPr/>
        </p:nvSpPr>
        <p:spPr bwMode="auto">
          <a:xfrm>
            <a:off x="2684463" y="5305425"/>
            <a:ext cx="73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NBIC</a:t>
            </a:r>
            <a:endParaRPr lang="en-US" sz="2800"/>
          </a:p>
        </p:txBody>
      </p:sp>
      <p:sp>
        <p:nvSpPr>
          <p:cNvPr id="4108" name="Text Box 302"/>
          <p:cNvSpPr txBox="1">
            <a:spLocks noChangeArrowheads="1"/>
          </p:cNvSpPr>
          <p:nvPr/>
        </p:nvSpPr>
        <p:spPr bwMode="auto">
          <a:xfrm>
            <a:off x="2286000" y="4860925"/>
            <a:ext cx="163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i="1">
                <a:solidFill>
                  <a:srgbClr val="FF0000"/>
                </a:solidFill>
              </a:rPr>
              <a:t>Bioinformatics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5" descr="e-BAssist figure2"/>
          <p:cNvPicPr>
            <a:picLocks noChangeAspect="1" noChangeArrowheads="1"/>
          </p:cNvPicPr>
          <p:nvPr/>
        </p:nvPicPr>
        <p:blipFill>
          <a:blip r:embed="rId3" cstate="print"/>
          <a:srcRect l="20113" t="15660" r="20743" b="14700"/>
          <a:stretch>
            <a:fillRect/>
          </a:stretch>
        </p:blipFill>
        <p:spPr bwMode="auto">
          <a:xfrm>
            <a:off x="6010275" y="381000"/>
            <a:ext cx="28289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Set-up decentraal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391400" cy="3648075"/>
          </a:xfrm>
        </p:spPr>
        <p:txBody>
          <a:bodyPr/>
          <a:lstStyle/>
          <a:p>
            <a:pPr eaLnBrk="1" hangingPunct="1">
              <a:defRPr/>
            </a:pPr>
            <a:r>
              <a:rPr lang="nl-NL" b="1" i="1" dirty="0" smtClean="0">
                <a:solidFill>
                  <a:srgbClr val="000000"/>
                </a:solidFill>
                <a:cs typeface="Times New Roman" pitchFamily="18" charset="0"/>
              </a:rPr>
              <a:t>Geselecteerde e-BioScience applicatie gebieden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nl-NL" dirty="0" smtClean="0">
                <a:solidFill>
                  <a:srgbClr val="000000"/>
                </a:solidFill>
                <a:cs typeface="Times New Roman" pitchFamily="18" charset="0"/>
              </a:rPr>
              <a:t>NGS:	Next-generation sequencing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nl-NL" sz="1300" i="1" dirty="0" smtClean="0"/>
              <a:t>Prof. Sacha van Hijum, Radboud Universiteit, Nijmegen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nl-NL" sz="1300" i="1" dirty="0" smtClean="0"/>
              <a:t>Prof. Richard Visser, Wageningen Universiteit</a:t>
            </a:r>
            <a:r>
              <a:rPr lang="nl-NL" i="1" dirty="0" smtClean="0"/>
              <a:t> 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nl-NL" dirty="0" smtClean="0">
                <a:solidFill>
                  <a:srgbClr val="000000"/>
                </a:solidFill>
                <a:cs typeface="Times New Roman" pitchFamily="18" charset="0"/>
              </a:rPr>
              <a:t>MAT:	Microarray technology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nl-NL" sz="1300" i="1" dirty="0" smtClean="0"/>
              <a:t>Dr. Timo Breit, Universiteit van Amsterdam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nl-NL" dirty="0" smtClean="0">
                <a:solidFill>
                  <a:srgbClr val="000000"/>
                </a:solidFill>
                <a:cs typeface="Times New Roman" pitchFamily="18" charset="0"/>
              </a:rPr>
              <a:t>MAS:	Mass spectrometry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nl-NL" sz="1300" i="1" dirty="0" smtClean="0"/>
              <a:t>Dr. </a:t>
            </a:r>
            <a:r>
              <a:rPr lang="nl-NL" sz="1400" i="1" dirty="0" smtClean="0"/>
              <a:t>Theo Reijmers, </a:t>
            </a:r>
            <a:r>
              <a:rPr lang="en-US" sz="1300" i="1" dirty="0" smtClean="0"/>
              <a:t>Leiden </a:t>
            </a:r>
            <a:r>
              <a:rPr lang="en-US" sz="1300" i="1" dirty="0" err="1" smtClean="0"/>
              <a:t>Universitair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Medisch</a:t>
            </a:r>
            <a:r>
              <a:rPr lang="en-US" sz="1300" i="1" dirty="0" smtClean="0"/>
              <a:t> Centrum</a:t>
            </a:r>
            <a:endParaRPr lang="nl-NL" sz="1300" i="1" dirty="0" smtClean="0"/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nl-NL" dirty="0" smtClean="0">
                <a:solidFill>
                  <a:srgbClr val="000000"/>
                </a:solidFill>
                <a:cs typeface="Times New Roman" pitchFamily="18" charset="0"/>
              </a:rPr>
              <a:t>NSC:	Nanoscopy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nl-NL" sz="1300" i="1" dirty="0" smtClean="0"/>
              <a:t>Dr. Fons Verbeek, Leiden Universiteit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nl-NL" dirty="0" smtClean="0">
                <a:solidFill>
                  <a:srgbClr val="000000"/>
                </a:solidFill>
                <a:cs typeface="Times New Roman" pitchFamily="18" charset="0"/>
              </a:rPr>
              <a:t>BBC:	Biobanking/Cohort Studies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1300" i="1" dirty="0" smtClean="0"/>
              <a:t>Dr. Morris </a:t>
            </a:r>
            <a:r>
              <a:rPr lang="en-US" sz="1300" i="1" dirty="0" err="1" smtClean="0"/>
              <a:t>Swertz</a:t>
            </a:r>
            <a:r>
              <a:rPr lang="en-US" sz="1300" i="1" dirty="0" smtClean="0"/>
              <a:t>, </a:t>
            </a:r>
            <a:r>
              <a:rPr lang="en-US" sz="1300" i="1" dirty="0" err="1" smtClean="0"/>
              <a:t>Rijksuniversiteit</a:t>
            </a:r>
            <a:r>
              <a:rPr lang="en-US" sz="1300" i="1" dirty="0" smtClean="0"/>
              <a:t> Groningen, Groningen</a:t>
            </a:r>
          </a:p>
          <a:p>
            <a:pPr marL="0" indent="0" eaLnBrk="1" hangingPunct="1">
              <a:defRPr/>
            </a:pPr>
            <a:endParaRPr lang="en-US" sz="1300" i="1" dirty="0"/>
          </a:p>
          <a:p>
            <a:pPr marL="0" indent="0" eaLnBrk="1" hangingPunct="1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Per Technical-application Area (TA) 1 </a:t>
            </a:r>
            <a:r>
              <a:rPr lang="en-US" sz="1800" dirty="0" err="1" smtClean="0">
                <a:solidFill>
                  <a:srgbClr val="0000FF"/>
                </a:solidFill>
              </a:rPr>
              <a:t>programmeur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5125" name="Oval 2"/>
          <p:cNvSpPr>
            <a:spLocks noChangeArrowheads="1"/>
          </p:cNvSpPr>
          <p:nvPr/>
        </p:nvSpPr>
        <p:spPr bwMode="auto">
          <a:xfrm>
            <a:off x="7000875" y="1219200"/>
            <a:ext cx="914400" cy="914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5126" name="Picture 7" descr="Kaart van Neder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388" y="1266825"/>
            <a:ext cx="708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e-BAssist figure1"/>
          <p:cNvPicPr>
            <a:picLocks noChangeAspect="1" noChangeArrowheads="1"/>
          </p:cNvPicPr>
          <p:nvPr/>
        </p:nvPicPr>
        <p:blipFill>
          <a:blip r:embed="rId3" cstate="print"/>
          <a:srcRect l="14966" t="26889" r="14227" b="33337"/>
          <a:stretch>
            <a:fillRect/>
          </a:stretch>
        </p:blipFill>
        <p:spPr bwMode="auto">
          <a:xfrm>
            <a:off x="1524000" y="1927225"/>
            <a:ext cx="380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Set-up centraal</a:t>
            </a:r>
            <a:endParaRPr lang="en-US" smtClean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565275" y="3590925"/>
            <a:ext cx="1227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UvA</a:t>
            </a:r>
          </a:p>
          <a:p>
            <a:pPr algn="ctr"/>
            <a:r>
              <a:rPr lang="en-US" sz="1400"/>
              <a:t>Irene Nooren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82575" y="3590925"/>
            <a:ext cx="131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Institute</a:t>
            </a:r>
          </a:p>
          <a:p>
            <a:r>
              <a:rPr lang="en-US" sz="1400" i="1"/>
              <a:t>e-architect</a:t>
            </a:r>
            <a:endParaRPr lang="en-GB" sz="1400" i="1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986088" y="3590925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LU</a:t>
            </a:r>
          </a:p>
          <a:p>
            <a:pPr algn="ctr"/>
            <a:r>
              <a:rPr lang="nl-NL" sz="1400"/>
              <a:t>Jan Bot</a:t>
            </a:r>
            <a:endParaRPr lang="en-GB" sz="1400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141788" y="3590925"/>
            <a:ext cx="142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SARA</a:t>
            </a:r>
          </a:p>
          <a:p>
            <a:pPr algn="ctr"/>
            <a:r>
              <a:rPr lang="en-US" sz="1400"/>
              <a:t>Machiel Jansen</a:t>
            </a:r>
            <a:endParaRPr lang="en-GB" sz="1400"/>
          </a:p>
        </p:txBody>
      </p:sp>
      <p:pic>
        <p:nvPicPr>
          <p:cNvPr id="6152" name="Picture 2" descr="jan b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Ire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343400"/>
            <a:ext cx="82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 descr="Machiel Jans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5" descr="e-BAssist figure2"/>
          <p:cNvPicPr>
            <a:picLocks noChangeAspect="1" noChangeArrowheads="1"/>
          </p:cNvPicPr>
          <p:nvPr/>
        </p:nvPicPr>
        <p:blipFill>
          <a:blip r:embed="rId7" cstate="print"/>
          <a:srcRect l="20113" t="15660" r="20743" b="14700"/>
          <a:stretch>
            <a:fillRect/>
          </a:stretch>
        </p:blipFill>
        <p:spPr bwMode="auto">
          <a:xfrm>
            <a:off x="6010275" y="381000"/>
            <a:ext cx="28289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e-BAssist figure1"/>
          <p:cNvPicPr>
            <a:picLocks noChangeAspect="1" noChangeArrowheads="1"/>
          </p:cNvPicPr>
          <p:nvPr/>
        </p:nvPicPr>
        <p:blipFill>
          <a:blip r:embed="rId3" cstate="print"/>
          <a:srcRect l="14966" t="26889" r="14227" b="33337"/>
          <a:stretch>
            <a:fillRect/>
          </a:stretch>
        </p:blipFill>
        <p:spPr bwMode="auto">
          <a:xfrm>
            <a:off x="1524000" y="1927225"/>
            <a:ext cx="380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Set-up ondersteuning</a:t>
            </a:r>
            <a:endParaRPr lang="en-US" smtClean="0"/>
          </a:p>
        </p:txBody>
      </p:sp>
      <p:pic>
        <p:nvPicPr>
          <p:cNvPr id="7172" name="Picture 65" descr="e-BAssist figure2"/>
          <p:cNvPicPr>
            <a:picLocks noChangeAspect="1" noChangeArrowheads="1"/>
          </p:cNvPicPr>
          <p:nvPr/>
        </p:nvPicPr>
        <p:blipFill>
          <a:blip r:embed="rId4" cstate="print"/>
          <a:srcRect l="20113" t="15660" r="20743" b="14700"/>
          <a:stretch>
            <a:fillRect/>
          </a:stretch>
        </p:blipFill>
        <p:spPr bwMode="auto">
          <a:xfrm>
            <a:off x="6010275" y="381000"/>
            <a:ext cx="28289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5" cstate="print"/>
          <a:srcRect l="24442" t="17223" r="21521" b="16666"/>
          <a:stretch>
            <a:fillRect/>
          </a:stretch>
        </p:blipFill>
        <p:spPr bwMode="auto">
          <a:xfrm>
            <a:off x="6202363" y="468313"/>
            <a:ext cx="2590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38250" y="3911600"/>
            <a:ext cx="65992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nl-NL" sz="1600" dirty="0" smtClean="0">
                <a:latin typeface="Verdana" pitchFamily="34" charset="0"/>
              </a:rPr>
              <a:t>SARA Support Team (SST)</a:t>
            </a:r>
            <a:endParaRPr lang="en-US" sz="1600" dirty="0" smtClean="0">
              <a:latin typeface="Verdana" pitchFamily="34" charset="0"/>
            </a:endParaRPr>
          </a:p>
          <a:p>
            <a:pPr marL="285750" indent="-28575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nl-NL" sz="1600" dirty="0" smtClean="0">
                <a:latin typeface="Verdana" pitchFamily="34" charset="0"/>
              </a:rPr>
              <a:t>e-infra ondersteuning e-Core</a:t>
            </a:r>
          </a:p>
          <a:p>
            <a:pPr marL="285750" indent="-28575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nl-NL" sz="1600" dirty="0" smtClean="0">
                <a:latin typeface="Verdana" pitchFamily="34" charset="0"/>
              </a:rPr>
              <a:t>e-infra ondersteuning TA projecten</a:t>
            </a:r>
          </a:p>
          <a:p>
            <a:pPr marL="285750" indent="-28575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nl-NL" sz="1600" dirty="0" smtClean="0">
                <a:latin typeface="Verdana" pitchFamily="34" charset="0"/>
              </a:rPr>
              <a:t>Uitvoering </a:t>
            </a:r>
            <a:r>
              <a:rPr lang="nl-NL" sz="1600" dirty="0" smtClean="0">
                <a:solidFill>
                  <a:srgbClr val="0000FF"/>
                </a:solidFill>
                <a:latin typeface="Verdana" pitchFamily="34" charset="0"/>
              </a:rPr>
              <a:t>toegesneden &amp; ondersteuning-op-vraag projecten</a:t>
            </a:r>
          </a:p>
          <a:p>
            <a:pPr lvl="1" indent="0">
              <a:spcBef>
                <a:spcPct val="20000"/>
              </a:spcBef>
              <a:buSzPct val="100000"/>
              <a:defRPr/>
            </a:pP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		(</a:t>
            </a:r>
            <a:r>
              <a:rPr lang="en-US" sz="1600" dirty="0" err="1" smtClean="0">
                <a:solidFill>
                  <a:srgbClr val="0000FF"/>
                </a:solidFill>
                <a:latin typeface="Verdana" pitchFamily="34" charset="0"/>
              </a:rPr>
              <a:t>ook</a:t>
            </a: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Verdana" pitchFamily="34" charset="0"/>
              </a:rPr>
              <a:t>wel</a:t>
            </a: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Verdana" pitchFamily="34" charset="0"/>
              </a:rPr>
              <a:t>ad-hoc</a:t>
            </a: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Verdana" pitchFamily="34" charset="0"/>
              </a:rPr>
              <a:t>projecten</a:t>
            </a: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Verdana" pitchFamily="34" charset="0"/>
              </a:rPr>
              <a:t>genoemd</a:t>
            </a:r>
            <a:r>
              <a:rPr lang="en-US" sz="1600" dirty="0" smtClean="0">
                <a:solidFill>
                  <a:srgbClr val="0000FF"/>
                </a:solidFill>
                <a:latin typeface="Verdana" pitchFamily="34" charset="0"/>
              </a:rPr>
              <a:t>)</a:t>
            </a:r>
            <a:endParaRPr lang="nl-NL" sz="1600" dirty="0" smtClean="0">
              <a:solidFill>
                <a:srgbClr val="0000FF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endParaRPr lang="en-US" sz="1600" dirty="0" smtClean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43688" y="869950"/>
            <a:ext cx="1582737" cy="1673225"/>
            <a:chOff x="6643922" y="870236"/>
            <a:chExt cx="1582969" cy="1673499"/>
          </a:xfrm>
        </p:grpSpPr>
        <p:grpSp>
          <p:nvGrpSpPr>
            <p:cNvPr id="7176" name="Group 6"/>
            <p:cNvGrpSpPr>
              <a:grpSpLocks/>
            </p:cNvGrpSpPr>
            <p:nvPr/>
          </p:nvGrpSpPr>
          <p:grpSpPr bwMode="auto">
            <a:xfrm>
              <a:off x="7848388" y="1151927"/>
              <a:ext cx="378503" cy="666068"/>
              <a:chOff x="7848388" y="1151927"/>
              <a:chExt cx="378503" cy="666068"/>
            </a:xfrm>
          </p:grpSpPr>
          <p:sp>
            <p:nvSpPr>
              <p:cNvPr id="7201" name="Oval 2"/>
              <p:cNvSpPr>
                <a:spLocks noChangeArrowheads="1"/>
              </p:cNvSpPr>
              <p:nvPr/>
            </p:nvSpPr>
            <p:spPr bwMode="auto">
              <a:xfrm>
                <a:off x="7921144" y="1151927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2" name="Oval 15"/>
              <p:cNvSpPr>
                <a:spLocks noChangeArrowheads="1"/>
              </p:cNvSpPr>
              <p:nvPr/>
            </p:nvSpPr>
            <p:spPr bwMode="auto">
              <a:xfrm>
                <a:off x="7848388" y="1312668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3" name="Oval 17"/>
              <p:cNvSpPr>
                <a:spLocks noChangeArrowheads="1"/>
              </p:cNvSpPr>
              <p:nvPr/>
            </p:nvSpPr>
            <p:spPr bwMode="auto">
              <a:xfrm>
                <a:off x="7869584" y="1493803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4" name="Oval 18"/>
              <p:cNvSpPr>
                <a:spLocks noChangeArrowheads="1"/>
              </p:cNvSpPr>
              <p:nvPr/>
            </p:nvSpPr>
            <p:spPr bwMode="auto">
              <a:xfrm>
                <a:off x="7974965" y="1644254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5" name="Oval 19"/>
              <p:cNvSpPr>
                <a:spLocks noChangeArrowheads="1"/>
              </p:cNvSpPr>
              <p:nvPr/>
            </p:nvSpPr>
            <p:spPr bwMode="auto">
              <a:xfrm>
                <a:off x="8113769" y="1704873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177" name="Group 3"/>
            <p:cNvGrpSpPr>
              <a:grpSpLocks/>
            </p:cNvGrpSpPr>
            <p:nvPr/>
          </p:nvGrpSpPr>
          <p:grpSpPr bwMode="auto">
            <a:xfrm rot="-4212190">
              <a:off x="7235956" y="726454"/>
              <a:ext cx="378503" cy="666068"/>
              <a:chOff x="8490281" y="791039"/>
              <a:chExt cx="378503" cy="666068"/>
            </a:xfrm>
          </p:grpSpPr>
          <p:sp>
            <p:nvSpPr>
              <p:cNvPr id="7196" name="Oval 26"/>
              <p:cNvSpPr>
                <a:spLocks noChangeArrowheads="1"/>
              </p:cNvSpPr>
              <p:nvPr/>
            </p:nvSpPr>
            <p:spPr bwMode="auto">
              <a:xfrm>
                <a:off x="8563037" y="791039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7" name="Oval 27"/>
              <p:cNvSpPr>
                <a:spLocks noChangeArrowheads="1"/>
              </p:cNvSpPr>
              <p:nvPr/>
            </p:nvSpPr>
            <p:spPr bwMode="auto">
              <a:xfrm>
                <a:off x="8490281" y="951780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8" name="Oval 28"/>
              <p:cNvSpPr>
                <a:spLocks noChangeArrowheads="1"/>
              </p:cNvSpPr>
              <p:nvPr/>
            </p:nvSpPr>
            <p:spPr bwMode="auto">
              <a:xfrm>
                <a:off x="8511477" y="113291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9" name="Oval 29"/>
              <p:cNvSpPr>
                <a:spLocks noChangeArrowheads="1"/>
              </p:cNvSpPr>
              <p:nvPr/>
            </p:nvSpPr>
            <p:spPr bwMode="auto">
              <a:xfrm>
                <a:off x="8616858" y="1283366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0" name="Oval 30"/>
              <p:cNvSpPr>
                <a:spLocks noChangeArrowheads="1"/>
              </p:cNvSpPr>
              <p:nvPr/>
            </p:nvSpPr>
            <p:spPr bwMode="auto">
              <a:xfrm>
                <a:off x="8755662" y="134398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178" name="Group 31"/>
            <p:cNvGrpSpPr>
              <a:grpSpLocks/>
            </p:cNvGrpSpPr>
            <p:nvPr/>
          </p:nvGrpSpPr>
          <p:grpSpPr bwMode="auto">
            <a:xfrm rot="-8710027">
              <a:off x="6643922" y="1164392"/>
              <a:ext cx="378503" cy="666068"/>
              <a:chOff x="8490281" y="791039"/>
              <a:chExt cx="378503" cy="666068"/>
            </a:xfrm>
          </p:grpSpPr>
          <p:sp>
            <p:nvSpPr>
              <p:cNvPr id="7191" name="Oval 32"/>
              <p:cNvSpPr>
                <a:spLocks noChangeArrowheads="1"/>
              </p:cNvSpPr>
              <p:nvPr/>
            </p:nvSpPr>
            <p:spPr bwMode="auto">
              <a:xfrm>
                <a:off x="8563037" y="791039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2" name="Oval 33"/>
              <p:cNvSpPr>
                <a:spLocks noChangeArrowheads="1"/>
              </p:cNvSpPr>
              <p:nvPr/>
            </p:nvSpPr>
            <p:spPr bwMode="auto">
              <a:xfrm>
                <a:off x="8490281" y="951780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3" name="Oval 34"/>
              <p:cNvSpPr>
                <a:spLocks noChangeArrowheads="1"/>
              </p:cNvSpPr>
              <p:nvPr/>
            </p:nvSpPr>
            <p:spPr bwMode="auto">
              <a:xfrm>
                <a:off x="8511477" y="113291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4" name="Oval 35"/>
              <p:cNvSpPr>
                <a:spLocks noChangeArrowheads="1"/>
              </p:cNvSpPr>
              <p:nvPr/>
            </p:nvSpPr>
            <p:spPr bwMode="auto">
              <a:xfrm>
                <a:off x="8616858" y="1283366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5" name="Oval 36"/>
              <p:cNvSpPr>
                <a:spLocks noChangeArrowheads="1"/>
              </p:cNvSpPr>
              <p:nvPr/>
            </p:nvSpPr>
            <p:spPr bwMode="auto">
              <a:xfrm>
                <a:off x="8755662" y="134398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179" name="Group 37"/>
            <p:cNvGrpSpPr>
              <a:grpSpLocks/>
            </p:cNvGrpSpPr>
            <p:nvPr/>
          </p:nvGrpSpPr>
          <p:grpSpPr bwMode="auto">
            <a:xfrm rot="8684177">
              <a:off x="6888104" y="1877667"/>
              <a:ext cx="378503" cy="666068"/>
              <a:chOff x="8490281" y="791039"/>
              <a:chExt cx="378503" cy="666068"/>
            </a:xfrm>
          </p:grpSpPr>
          <p:sp>
            <p:nvSpPr>
              <p:cNvPr id="7186" name="Oval 38"/>
              <p:cNvSpPr>
                <a:spLocks noChangeArrowheads="1"/>
              </p:cNvSpPr>
              <p:nvPr/>
            </p:nvSpPr>
            <p:spPr bwMode="auto">
              <a:xfrm>
                <a:off x="8563037" y="791039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7" name="Oval 39"/>
              <p:cNvSpPr>
                <a:spLocks noChangeArrowheads="1"/>
              </p:cNvSpPr>
              <p:nvPr/>
            </p:nvSpPr>
            <p:spPr bwMode="auto">
              <a:xfrm>
                <a:off x="8490281" y="951780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8" name="Oval 40"/>
              <p:cNvSpPr>
                <a:spLocks noChangeArrowheads="1"/>
              </p:cNvSpPr>
              <p:nvPr/>
            </p:nvSpPr>
            <p:spPr bwMode="auto">
              <a:xfrm>
                <a:off x="8511477" y="113291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9" name="Oval 41"/>
              <p:cNvSpPr>
                <a:spLocks noChangeArrowheads="1"/>
              </p:cNvSpPr>
              <p:nvPr/>
            </p:nvSpPr>
            <p:spPr bwMode="auto">
              <a:xfrm>
                <a:off x="8616858" y="1283366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0" name="Oval 42"/>
              <p:cNvSpPr>
                <a:spLocks noChangeArrowheads="1"/>
              </p:cNvSpPr>
              <p:nvPr/>
            </p:nvSpPr>
            <p:spPr bwMode="auto">
              <a:xfrm>
                <a:off x="8755662" y="134398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180" name="Group 43"/>
            <p:cNvGrpSpPr>
              <a:grpSpLocks/>
            </p:cNvGrpSpPr>
            <p:nvPr/>
          </p:nvGrpSpPr>
          <p:grpSpPr bwMode="auto">
            <a:xfrm rot="4408865">
              <a:off x="7635374" y="1863506"/>
              <a:ext cx="378503" cy="666068"/>
              <a:chOff x="8490281" y="791039"/>
              <a:chExt cx="378503" cy="666068"/>
            </a:xfrm>
          </p:grpSpPr>
          <p:sp>
            <p:nvSpPr>
              <p:cNvPr id="7181" name="Oval 44"/>
              <p:cNvSpPr>
                <a:spLocks noChangeArrowheads="1"/>
              </p:cNvSpPr>
              <p:nvPr/>
            </p:nvSpPr>
            <p:spPr bwMode="auto">
              <a:xfrm>
                <a:off x="8563037" y="791039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2" name="Oval 45"/>
              <p:cNvSpPr>
                <a:spLocks noChangeArrowheads="1"/>
              </p:cNvSpPr>
              <p:nvPr/>
            </p:nvSpPr>
            <p:spPr bwMode="auto">
              <a:xfrm>
                <a:off x="8490281" y="951780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3" name="Oval 46"/>
              <p:cNvSpPr>
                <a:spLocks noChangeArrowheads="1"/>
              </p:cNvSpPr>
              <p:nvPr/>
            </p:nvSpPr>
            <p:spPr bwMode="auto">
              <a:xfrm>
                <a:off x="8511477" y="113291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4" name="Oval 47"/>
              <p:cNvSpPr>
                <a:spLocks noChangeArrowheads="1"/>
              </p:cNvSpPr>
              <p:nvPr/>
            </p:nvSpPr>
            <p:spPr bwMode="auto">
              <a:xfrm>
                <a:off x="8616858" y="1283366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5" name="Oval 48"/>
              <p:cNvSpPr>
                <a:spLocks noChangeArrowheads="1"/>
              </p:cNvSpPr>
              <p:nvPr/>
            </p:nvSpPr>
            <p:spPr bwMode="auto">
              <a:xfrm>
                <a:off x="8755662" y="1343985"/>
                <a:ext cx="113122" cy="11312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Resultaten-1</a:t>
            </a:r>
            <a:endParaRPr lang="en-US" smtClean="0"/>
          </a:p>
        </p:txBody>
      </p:sp>
      <p:pic>
        <p:nvPicPr>
          <p:cNvPr id="8195" name="Picture 13"/>
          <p:cNvPicPr>
            <a:picLocks noChangeAspect="1"/>
          </p:cNvPicPr>
          <p:nvPr/>
        </p:nvPicPr>
        <p:blipFill>
          <a:blip r:embed="rId3" cstate="print"/>
          <a:srcRect l="21487" t="14680" r="21521" b="14902"/>
          <a:stretch>
            <a:fillRect/>
          </a:stretch>
        </p:blipFill>
        <p:spPr bwMode="auto">
          <a:xfrm>
            <a:off x="6061075" y="377825"/>
            <a:ext cx="273208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/>
          <p:cNvPicPr>
            <a:picLocks noChangeAspect="1"/>
          </p:cNvPicPr>
          <p:nvPr/>
        </p:nvPicPr>
        <p:blipFill>
          <a:blip r:embed="rId4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1219200" y="22098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nl-NL" sz="1600" b="1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Extra e-BioScience applicatie gebieden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5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NGS:	Next-generation sequencing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nl-NL" sz="1200" i="1">
                <a:latin typeface="Verdana" pitchFamily="34" charset="0"/>
              </a:rPr>
              <a:t>Prof. Sacha van Hijum, Radboud Universiteit, Nijmegen 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5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MAT:	Microarray technology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nl-NL" sz="1200" i="1">
                <a:latin typeface="Verdana" pitchFamily="34" charset="0"/>
              </a:rPr>
              <a:t>Dr. Timo Breit, Universiteit van Amsterdam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MAS:	Mass spectrometry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nl-NL" sz="1200" i="1">
                <a:latin typeface="Verdana" pitchFamily="34" charset="0"/>
              </a:rPr>
              <a:t>Prof. </a:t>
            </a:r>
            <a:r>
              <a:rPr lang="en-US" sz="1200" i="1">
                <a:latin typeface="Verdana" pitchFamily="34" charset="0"/>
              </a:rPr>
              <a:t>Thomas Hankemeier Leiden Medisch Universitair Centrum</a:t>
            </a:r>
            <a:endParaRPr lang="nl-NL" sz="1200" i="1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NSC:	Nanoscopy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nl-NL" sz="1200" i="1">
                <a:latin typeface="Verdana" pitchFamily="34" charset="0"/>
              </a:rPr>
              <a:t>Prof. Joost Kok, Leiden Universiteit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BBC:	Biobanking/Cohort Studies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sz="1200" i="1">
                <a:latin typeface="Verdana" pitchFamily="34" charset="0"/>
              </a:rPr>
              <a:t>Dr. Morris Swertz, Rijksuniversiteit Groningen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NMR: </a:t>
            </a:r>
            <a:r>
              <a:rPr lang="en-US" sz="1600">
                <a:solidFill>
                  <a:srgbClr val="0000FF"/>
                </a:solidFill>
                <a:latin typeface="Verdana" pitchFamily="34" charset="0"/>
              </a:rPr>
              <a:t>NMR spectroscopy and modelling</a:t>
            </a:r>
            <a:endParaRPr lang="nl-NL" sz="160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sz="1200" i="1">
                <a:solidFill>
                  <a:srgbClr val="0000FF"/>
                </a:solidFill>
                <a:latin typeface="Verdana" pitchFamily="34" charset="0"/>
              </a:rPr>
              <a:t>Prof. Alexander Bonvin, Universiteit Utrecht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nl-NL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MDI: </a:t>
            </a:r>
            <a:r>
              <a:rPr lang="en-US" sz="160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Medical Imaging</a:t>
            </a:r>
            <a:endParaRPr lang="nl-NL" sz="160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sz="1200" i="1">
                <a:solidFill>
                  <a:srgbClr val="0000FF"/>
                </a:solidFill>
                <a:latin typeface="Verdana" pitchFamily="34" charset="0"/>
              </a:rPr>
              <a:t>Dr. Silvia Olabarriaga, Amsterdam Medical Center</a:t>
            </a: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endParaRPr lang="en-US" sz="1200" i="1">
              <a:latin typeface="Verdana" pitchFamily="34" charset="0"/>
            </a:endParaRP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endParaRPr lang="en-US" sz="1200" i="1">
              <a:latin typeface="Verdana" pitchFamily="34" charset="0"/>
            </a:endParaRPr>
          </a:p>
          <a:p>
            <a:pPr marL="819150" lvl="1" indent="-285750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§"/>
            </a:pPr>
            <a:endParaRPr lang="en-US" sz="1300" i="1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Resultaten-2</a:t>
            </a:r>
            <a:endParaRPr lang="en-US" smtClean="0"/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3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17725"/>
            <a:ext cx="7302500" cy="3648075"/>
          </a:xfrm>
        </p:spPr>
        <p:txBody>
          <a:bodyPr/>
          <a:lstStyle/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dirty="0" smtClean="0"/>
              <a:t>Community building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Buitengewoon functionele e-Core &amp; SST </a:t>
            </a:r>
          </a:p>
          <a:p>
            <a:pPr marL="533400" lvl="1" indent="0" eaLnBrk="1" hangingPunct="1">
              <a:buSzPct val="100000"/>
              <a:buFont typeface="Wingdings" pitchFamily="2" charset="2"/>
              <a:buNone/>
              <a:defRPr/>
            </a:pPr>
            <a:r>
              <a:rPr lang="nl-NL" sz="1400" dirty="0"/>
              <a:t>	</a:t>
            </a:r>
            <a:r>
              <a:rPr lang="nl-NL" sz="1400" dirty="0" smtClean="0"/>
              <a:t>(support &amp; projectmanagement)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Interactie tussen de TA areas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Interactie BiG Grid – NBIC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Triage ondersteuning-op-vraag projecten met SDST en BRS (NBIC) 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Zichtbaarheid richting life sciences domein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400" dirty="0" err="1" smtClean="0"/>
              <a:t>Aansluiting</a:t>
            </a:r>
            <a:r>
              <a:rPr lang="en-US" sz="1400" dirty="0" smtClean="0"/>
              <a:t> met </a:t>
            </a:r>
            <a:r>
              <a:rPr lang="en-US" sz="1400" dirty="0" err="1" smtClean="0"/>
              <a:t>groene</a:t>
            </a:r>
            <a:r>
              <a:rPr lang="en-US" sz="1400" dirty="0" smtClean="0"/>
              <a:t> LS </a:t>
            </a:r>
            <a:r>
              <a:rPr lang="en-US" sz="1400" dirty="0" err="1" smtClean="0"/>
              <a:t>bedrijven</a:t>
            </a:r>
            <a:r>
              <a:rPr lang="en-US" sz="1400" dirty="0" smtClean="0"/>
              <a:t> (Virtual Lab for Plant Breeding)</a:t>
            </a:r>
            <a:endParaRPr lang="nl-NL" sz="1400" dirty="0" smtClean="0"/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Actieve up-to-date website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frequente nieuwsbrief (270 subscribers)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Diverse HPC workshops en trainingen (on-site met use-cases) 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nl-NL" sz="1400" dirty="0" smtClean="0"/>
              <a:t>Life science grid portal ontwikkeld</a:t>
            </a:r>
          </a:p>
          <a:p>
            <a:pPr lvl="1" eaLnBrk="1" hangingPunct="1">
              <a:defRPr/>
            </a:pPr>
            <a:endParaRPr lang="en-US" sz="1300" dirty="0" smtClean="0"/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 rot="-1460366">
            <a:off x="7875588" y="868363"/>
            <a:ext cx="377825" cy="665162"/>
            <a:chOff x="7848388" y="1151927"/>
            <a:chExt cx="378503" cy="666068"/>
          </a:xfrm>
        </p:grpSpPr>
        <p:sp>
          <p:nvSpPr>
            <p:cNvPr id="9258" name="Oval 7"/>
            <p:cNvSpPr>
              <a:spLocks noChangeArrowheads="1"/>
            </p:cNvSpPr>
            <p:nvPr/>
          </p:nvSpPr>
          <p:spPr bwMode="auto">
            <a:xfrm>
              <a:off x="7921144" y="1151927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9" name="Oval 8"/>
            <p:cNvSpPr>
              <a:spLocks noChangeArrowheads="1"/>
            </p:cNvSpPr>
            <p:nvPr/>
          </p:nvSpPr>
          <p:spPr bwMode="auto">
            <a:xfrm>
              <a:off x="7848388" y="1312668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60" name="Oval 9"/>
            <p:cNvSpPr>
              <a:spLocks noChangeArrowheads="1"/>
            </p:cNvSpPr>
            <p:nvPr/>
          </p:nvSpPr>
          <p:spPr bwMode="auto">
            <a:xfrm>
              <a:off x="7869584" y="149380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61" name="Oval 10"/>
            <p:cNvSpPr>
              <a:spLocks noChangeArrowheads="1"/>
            </p:cNvSpPr>
            <p:nvPr/>
          </p:nvSpPr>
          <p:spPr bwMode="auto">
            <a:xfrm>
              <a:off x="7974965" y="1644254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62" name="Oval 11"/>
            <p:cNvSpPr>
              <a:spLocks noChangeArrowheads="1"/>
            </p:cNvSpPr>
            <p:nvPr/>
          </p:nvSpPr>
          <p:spPr bwMode="auto">
            <a:xfrm>
              <a:off x="8113769" y="170487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2" name="Group 12"/>
          <p:cNvGrpSpPr>
            <a:grpSpLocks/>
          </p:cNvGrpSpPr>
          <p:nvPr/>
        </p:nvGrpSpPr>
        <p:grpSpPr bwMode="auto">
          <a:xfrm rot="-4212190">
            <a:off x="7231062" y="566738"/>
            <a:ext cx="377825" cy="666750"/>
            <a:chOff x="8490281" y="791039"/>
            <a:chExt cx="378503" cy="666068"/>
          </a:xfrm>
        </p:grpSpPr>
        <p:sp>
          <p:nvSpPr>
            <p:cNvPr id="9253" name="Oval 1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4" name="Oval 1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5" name="Oval 1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6" name="Oval 1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7" name="Oval 1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3" name="Group 18"/>
          <p:cNvGrpSpPr>
            <a:grpSpLocks/>
          </p:cNvGrpSpPr>
          <p:nvPr/>
        </p:nvGrpSpPr>
        <p:grpSpPr bwMode="auto">
          <a:xfrm rot="-7368373">
            <a:off x="6600031" y="869157"/>
            <a:ext cx="379413" cy="666750"/>
            <a:chOff x="8490281" y="791039"/>
            <a:chExt cx="378503" cy="666068"/>
          </a:xfrm>
        </p:grpSpPr>
        <p:sp>
          <p:nvSpPr>
            <p:cNvPr id="9248" name="Oval 19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9" name="Oval 20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0" name="Oval 21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1" name="Oval 22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52" name="Oval 23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4" name="Group 24"/>
          <p:cNvGrpSpPr>
            <a:grpSpLocks/>
          </p:cNvGrpSpPr>
          <p:nvPr/>
        </p:nvGrpSpPr>
        <p:grpSpPr bwMode="auto">
          <a:xfrm rot="8138116">
            <a:off x="6910388" y="2090738"/>
            <a:ext cx="377825" cy="666750"/>
            <a:chOff x="8490281" y="791039"/>
            <a:chExt cx="378503" cy="666068"/>
          </a:xfrm>
        </p:grpSpPr>
        <p:sp>
          <p:nvSpPr>
            <p:cNvPr id="9243" name="Oval 25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4" name="Oval 26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5" name="Oval 27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6" name="Oval 28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7" name="Oval 29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5" name="Group 30"/>
          <p:cNvGrpSpPr>
            <a:grpSpLocks/>
          </p:cNvGrpSpPr>
          <p:nvPr/>
        </p:nvGrpSpPr>
        <p:grpSpPr bwMode="auto">
          <a:xfrm rot="1974359">
            <a:off x="8024813" y="1533525"/>
            <a:ext cx="379412" cy="666750"/>
            <a:chOff x="8490281" y="791039"/>
            <a:chExt cx="378503" cy="666068"/>
          </a:xfrm>
        </p:grpSpPr>
        <p:sp>
          <p:nvSpPr>
            <p:cNvPr id="9238" name="Oval 31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9" name="Oval 32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0" name="Oval 33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1" name="Oval 34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42" name="Oval 35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6" name="Group 36"/>
          <p:cNvGrpSpPr>
            <a:grpSpLocks/>
          </p:cNvGrpSpPr>
          <p:nvPr/>
        </p:nvGrpSpPr>
        <p:grpSpPr bwMode="auto">
          <a:xfrm rot="4984256">
            <a:off x="7609681" y="2086770"/>
            <a:ext cx="377825" cy="665162"/>
            <a:chOff x="8490281" y="791039"/>
            <a:chExt cx="378503" cy="666068"/>
          </a:xfrm>
        </p:grpSpPr>
        <p:sp>
          <p:nvSpPr>
            <p:cNvPr id="9233" name="Oval 37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Oval 38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Oval 39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6" name="Oval 40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7" name="Oval 41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227" name="Group 42"/>
          <p:cNvGrpSpPr>
            <a:grpSpLocks/>
          </p:cNvGrpSpPr>
          <p:nvPr/>
        </p:nvGrpSpPr>
        <p:grpSpPr bwMode="auto">
          <a:xfrm rot="-10369325">
            <a:off x="6461125" y="1554163"/>
            <a:ext cx="377825" cy="666750"/>
            <a:chOff x="8490281" y="791039"/>
            <a:chExt cx="378503" cy="666068"/>
          </a:xfrm>
        </p:grpSpPr>
        <p:sp>
          <p:nvSpPr>
            <p:cNvPr id="9228" name="Oval 4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29" name="Oval 4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0" name="Oval 4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1" name="Oval 4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32" name="Oval 4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Resultaten-3</a:t>
            </a:r>
            <a:endParaRPr lang="en-US" smtClean="0"/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3" cstate="print"/>
          <a:srcRect l="25900" t="16389" r="24860" b="15555"/>
          <a:stretch>
            <a:fillRect/>
          </a:stretch>
        </p:blipFill>
        <p:spPr bwMode="auto">
          <a:xfrm>
            <a:off x="6057900" y="257175"/>
            <a:ext cx="2789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55825"/>
            <a:ext cx="6869113" cy="3648075"/>
          </a:xfrm>
        </p:spPr>
        <p:txBody>
          <a:bodyPr/>
          <a:lstStyle/>
          <a:p>
            <a:pPr marL="285750" indent="-285750" eaLnBrk="1" hangingPunct="1">
              <a:buSzPct val="100000"/>
              <a:buFont typeface="Arial" charset="0"/>
              <a:buChar char="•"/>
            </a:pPr>
            <a:r>
              <a:rPr lang="nl-NL" smtClean="0"/>
              <a:t>Verscheidene problem-solving environments</a:t>
            </a:r>
            <a:br>
              <a:rPr lang="nl-NL" smtClean="0"/>
            </a:br>
            <a:r>
              <a:rPr lang="nl-NL" smtClean="0"/>
              <a:t>in de diverse TA areas direct bruikbaar voor</a:t>
            </a:r>
            <a:br>
              <a:rPr lang="nl-NL" smtClean="0"/>
            </a:br>
            <a:r>
              <a:rPr lang="nl-NL" smtClean="0"/>
              <a:t>eindgebruikers.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Zie website: </a:t>
            </a:r>
            <a:r>
              <a:rPr lang="nl-NL" sz="1400" smtClean="0">
                <a:solidFill>
                  <a:srgbClr val="0000FF"/>
                </a:solidFill>
              </a:rPr>
              <a:t>www.ebiogrid.nl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400" smtClean="0"/>
              <a:t>Overzichtsrapport in de maak</a:t>
            </a:r>
          </a:p>
          <a:p>
            <a:pPr marL="285750" indent="-285750" eaLnBrk="1" hangingPunct="1">
              <a:buSzPct val="100000"/>
              <a:buFont typeface="Arial" charset="0"/>
              <a:buChar char="•"/>
            </a:pPr>
            <a:endParaRPr lang="nl-NL" smtClean="0"/>
          </a:p>
          <a:p>
            <a:pPr marL="285750" indent="-285750" eaLnBrk="1" hangingPunct="1">
              <a:buSzPct val="100000"/>
              <a:buFont typeface="Arial" charset="0"/>
              <a:buChar char="•"/>
            </a:pPr>
            <a:r>
              <a:rPr lang="nl-NL" smtClean="0"/>
              <a:t>&gt;51 toegesneden &amp; ondersteuning-op-vraag projecten afgerond of lopend.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200" b="1" smtClean="0"/>
              <a:t>Voorbeelden</a:t>
            </a:r>
            <a:endParaRPr lang="en-US" sz="1200" b="1" smtClean="0"/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e-science tool for identifying common haplotypes		MAT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Implementing a proteomics Taverna workflow onto Grid and Cloud	MAS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Optimization of automated 3d electronmicroscopy data analyses	NSC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Cloud computing for NMR structural biology			NMR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Testing the feasibility of Massive MRI data analysis		MDI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nl-NL" sz="1200" smtClean="0"/>
              <a:t>The Genome Of the Netherlands data analysis			BBC</a:t>
            </a:r>
          </a:p>
          <a:p>
            <a:pPr lvl="1" eaLnBrk="1" hangingPunct="1">
              <a:buSzPct val="100000"/>
              <a:buFont typeface="Arial" charset="0"/>
              <a:buChar char="•"/>
            </a:pPr>
            <a:r>
              <a:rPr lang="en-US" sz="1200" smtClean="0"/>
              <a:t>Pindel &amp; Unified Genotyper Analysis on Grid			NGS</a:t>
            </a:r>
          </a:p>
          <a:p>
            <a:pPr lvl="1" eaLnBrk="1" hangingPunct="1"/>
            <a:endParaRPr lang="en-US" sz="1200" smtClean="0"/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 rot="-1460366">
            <a:off x="7875588" y="868363"/>
            <a:ext cx="377825" cy="665162"/>
            <a:chOff x="7848388" y="1151927"/>
            <a:chExt cx="378503" cy="666068"/>
          </a:xfrm>
        </p:grpSpPr>
        <p:sp>
          <p:nvSpPr>
            <p:cNvPr id="10282" name="Oval 7"/>
            <p:cNvSpPr>
              <a:spLocks noChangeArrowheads="1"/>
            </p:cNvSpPr>
            <p:nvPr/>
          </p:nvSpPr>
          <p:spPr bwMode="auto">
            <a:xfrm>
              <a:off x="7921144" y="1151927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3" name="Oval 8"/>
            <p:cNvSpPr>
              <a:spLocks noChangeArrowheads="1"/>
            </p:cNvSpPr>
            <p:nvPr/>
          </p:nvSpPr>
          <p:spPr bwMode="auto">
            <a:xfrm>
              <a:off x="7848388" y="1312668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4" name="Oval 9"/>
            <p:cNvSpPr>
              <a:spLocks noChangeArrowheads="1"/>
            </p:cNvSpPr>
            <p:nvPr/>
          </p:nvSpPr>
          <p:spPr bwMode="auto">
            <a:xfrm>
              <a:off x="7869584" y="149380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5" name="Oval 10"/>
            <p:cNvSpPr>
              <a:spLocks noChangeArrowheads="1"/>
            </p:cNvSpPr>
            <p:nvPr/>
          </p:nvSpPr>
          <p:spPr bwMode="auto">
            <a:xfrm>
              <a:off x="7974965" y="1644254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6" name="Oval 11"/>
            <p:cNvSpPr>
              <a:spLocks noChangeArrowheads="1"/>
            </p:cNvSpPr>
            <p:nvPr/>
          </p:nvSpPr>
          <p:spPr bwMode="auto">
            <a:xfrm>
              <a:off x="8113769" y="1704873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46" name="Group 12"/>
          <p:cNvGrpSpPr>
            <a:grpSpLocks/>
          </p:cNvGrpSpPr>
          <p:nvPr/>
        </p:nvGrpSpPr>
        <p:grpSpPr bwMode="auto">
          <a:xfrm rot="-4212190">
            <a:off x="7231062" y="566738"/>
            <a:ext cx="377825" cy="666750"/>
            <a:chOff x="8490281" y="791039"/>
            <a:chExt cx="378503" cy="666068"/>
          </a:xfrm>
        </p:grpSpPr>
        <p:sp>
          <p:nvSpPr>
            <p:cNvPr id="10277" name="Oval 1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8" name="Oval 1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9" name="Oval 1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0" name="Oval 1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81" name="Oval 1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47" name="Group 18"/>
          <p:cNvGrpSpPr>
            <a:grpSpLocks/>
          </p:cNvGrpSpPr>
          <p:nvPr/>
        </p:nvGrpSpPr>
        <p:grpSpPr bwMode="auto">
          <a:xfrm rot="-7368373">
            <a:off x="6600031" y="869157"/>
            <a:ext cx="379413" cy="666750"/>
            <a:chOff x="8490281" y="791039"/>
            <a:chExt cx="378503" cy="666068"/>
          </a:xfrm>
        </p:grpSpPr>
        <p:sp>
          <p:nvSpPr>
            <p:cNvPr id="10272" name="Oval 19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3" name="Oval 20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4" name="Oval 21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5" name="Oval 22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6" name="Oval 23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48" name="Group 24"/>
          <p:cNvGrpSpPr>
            <a:grpSpLocks/>
          </p:cNvGrpSpPr>
          <p:nvPr/>
        </p:nvGrpSpPr>
        <p:grpSpPr bwMode="auto">
          <a:xfrm rot="8138116">
            <a:off x="6910388" y="2090738"/>
            <a:ext cx="377825" cy="666750"/>
            <a:chOff x="8490281" y="791039"/>
            <a:chExt cx="378503" cy="666068"/>
          </a:xfrm>
        </p:grpSpPr>
        <p:sp>
          <p:nvSpPr>
            <p:cNvPr id="10267" name="Oval 25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8" name="Oval 26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9" name="Oval 27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0" name="Oval 28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71" name="Oval 29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49" name="Group 30"/>
          <p:cNvGrpSpPr>
            <a:grpSpLocks/>
          </p:cNvGrpSpPr>
          <p:nvPr/>
        </p:nvGrpSpPr>
        <p:grpSpPr bwMode="auto">
          <a:xfrm rot="1974359">
            <a:off x="8024813" y="1533525"/>
            <a:ext cx="379412" cy="666750"/>
            <a:chOff x="8490281" y="791039"/>
            <a:chExt cx="378503" cy="666068"/>
          </a:xfrm>
        </p:grpSpPr>
        <p:sp>
          <p:nvSpPr>
            <p:cNvPr id="10262" name="Oval 31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3" name="Oval 32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4" name="Oval 33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5" name="Oval 34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6" name="Oval 35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50" name="Group 36"/>
          <p:cNvGrpSpPr>
            <a:grpSpLocks/>
          </p:cNvGrpSpPr>
          <p:nvPr/>
        </p:nvGrpSpPr>
        <p:grpSpPr bwMode="auto">
          <a:xfrm rot="4984256">
            <a:off x="7609681" y="2086770"/>
            <a:ext cx="377825" cy="665162"/>
            <a:chOff x="8490281" y="791039"/>
            <a:chExt cx="378503" cy="666068"/>
          </a:xfrm>
        </p:grpSpPr>
        <p:sp>
          <p:nvSpPr>
            <p:cNvPr id="10257" name="Oval 37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8" name="Oval 38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9" name="Oval 39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0" name="Oval 40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1" name="Oval 41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251" name="Group 42"/>
          <p:cNvGrpSpPr>
            <a:grpSpLocks/>
          </p:cNvGrpSpPr>
          <p:nvPr/>
        </p:nvGrpSpPr>
        <p:grpSpPr bwMode="auto">
          <a:xfrm rot="-10369325">
            <a:off x="6461125" y="1554163"/>
            <a:ext cx="377825" cy="666750"/>
            <a:chOff x="8490281" y="791039"/>
            <a:chExt cx="378503" cy="666068"/>
          </a:xfrm>
        </p:grpSpPr>
        <p:sp>
          <p:nvSpPr>
            <p:cNvPr id="10252" name="Oval 43"/>
            <p:cNvSpPr>
              <a:spLocks noChangeArrowheads="1"/>
            </p:cNvSpPr>
            <p:nvPr/>
          </p:nvSpPr>
          <p:spPr bwMode="auto">
            <a:xfrm>
              <a:off x="8563037" y="791039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3" name="Oval 44"/>
            <p:cNvSpPr>
              <a:spLocks noChangeArrowheads="1"/>
            </p:cNvSpPr>
            <p:nvPr/>
          </p:nvSpPr>
          <p:spPr bwMode="auto">
            <a:xfrm>
              <a:off x="8490281" y="951780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4" name="Oval 45"/>
            <p:cNvSpPr>
              <a:spLocks noChangeArrowheads="1"/>
            </p:cNvSpPr>
            <p:nvPr/>
          </p:nvSpPr>
          <p:spPr bwMode="auto">
            <a:xfrm>
              <a:off x="8511477" y="113291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5" name="Oval 46"/>
            <p:cNvSpPr>
              <a:spLocks noChangeArrowheads="1"/>
            </p:cNvSpPr>
            <p:nvPr/>
          </p:nvSpPr>
          <p:spPr bwMode="auto">
            <a:xfrm>
              <a:off x="8616858" y="1283366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6" name="Oval 47"/>
            <p:cNvSpPr>
              <a:spLocks noChangeArrowheads="1"/>
            </p:cNvSpPr>
            <p:nvPr/>
          </p:nvSpPr>
          <p:spPr bwMode="auto">
            <a:xfrm>
              <a:off x="8755662" y="1343985"/>
              <a:ext cx="113122" cy="1131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242</Words>
  <Application>Microsoft Office PowerPoint</Application>
  <PresentationFormat>On-screen Show (4:3)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ＭＳ Ｐゴシック</vt:lpstr>
      <vt:lpstr>Verdana</vt:lpstr>
      <vt:lpstr>Wingdings</vt:lpstr>
      <vt:lpstr>Times New Roman</vt:lpstr>
      <vt:lpstr>Calibri</vt:lpstr>
      <vt:lpstr>Lege presentatie</vt:lpstr>
      <vt:lpstr>Het e-BioGrid programma</vt:lpstr>
      <vt:lpstr>Achtergrond info</vt:lpstr>
      <vt:lpstr>Positie &amp; Doel</vt:lpstr>
      <vt:lpstr>Set-up decentraal</vt:lpstr>
      <vt:lpstr>Set-up centraal</vt:lpstr>
      <vt:lpstr>Set-up ondersteuning</vt:lpstr>
      <vt:lpstr>Resultaten-1</vt:lpstr>
      <vt:lpstr>Resultaten-2</vt:lpstr>
      <vt:lpstr>Resultaten-3</vt:lpstr>
      <vt:lpstr>Resultaten-4</vt:lpstr>
      <vt:lpstr>Toekomst</vt:lpstr>
      <vt:lpstr>Toekomst</vt:lpstr>
      <vt:lpstr>Bedankt!</vt:lpstr>
    </vt:vector>
  </TitlesOfParts>
  <Company>Jaak Crasborn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Jaak Crasborn</dc:creator>
  <cp:lastModifiedBy>miekeb</cp:lastModifiedBy>
  <cp:revision>51</cp:revision>
  <dcterms:created xsi:type="dcterms:W3CDTF">2008-02-19T16:18:03Z</dcterms:created>
  <dcterms:modified xsi:type="dcterms:W3CDTF">2012-10-09T08:56:33Z</dcterms:modified>
</cp:coreProperties>
</file>